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56" r:id="rId2"/>
    <p:sldId id="257" r:id="rId3"/>
    <p:sldId id="258" r:id="rId4"/>
    <p:sldId id="261" r:id="rId5"/>
    <p:sldId id="262" r:id="rId6"/>
    <p:sldId id="260" r:id="rId7"/>
    <p:sldId id="264" r:id="rId8"/>
    <p:sldId id="265" r:id="rId9"/>
    <p:sldId id="266" r:id="rId10"/>
    <p:sldId id="267" r:id="rId11"/>
    <p:sldId id="268" r:id="rId12"/>
    <p:sldId id="259" r:id="rId13"/>
    <p:sldId id="269" r:id="rId14"/>
    <p:sldId id="263"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necke Julia" initials="RJ" lastIdx="2" clrIdx="0">
    <p:extLst>
      <p:ext uri="{19B8F6BF-5375-455C-9EA6-DF929625EA0E}">
        <p15:presenceInfo xmlns:p15="http://schemas.microsoft.com/office/powerpoint/2012/main" userId="Reinecke Julia" providerId="None"/>
      </p:ext>
    </p:extLst>
  </p:cmAuthor>
  <p:cmAuthor id="2" name="Karl-Albrecht Strube" initials="KS" lastIdx="16" clrIdx="1">
    <p:extLst>
      <p:ext uri="{19B8F6BF-5375-455C-9EA6-DF929625EA0E}">
        <p15:presenceInfo xmlns:p15="http://schemas.microsoft.com/office/powerpoint/2012/main" userId="bddd03b792ebf0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27" d="100"/>
          <a:sy n="127" d="100"/>
        </p:scale>
        <p:origin x="116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6.xml"/><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4EED7-B299-4625-A286-CEDA02D0D719}" type="doc">
      <dgm:prSet loTypeId="urn:microsoft.com/office/officeart/2005/8/layout/venn1" loCatId="relationship" qsTypeId="urn:microsoft.com/office/officeart/2005/8/quickstyle/simple1" qsCatId="simple" csTypeId="urn:microsoft.com/office/officeart/2005/8/colors/accent1_2" csCatId="accent1" phldr="1"/>
      <dgm:spPr/>
    </dgm:pt>
    <dgm:pt modelId="{D4AB23E0-2B60-4738-AA6E-5D2C2F0BA728}">
      <dgm:prSet phldrT="[Text]" custT="1"/>
      <dgm:spPr/>
      <dgm:t>
        <a:bodyPr/>
        <a:lstStyle/>
        <a:p>
          <a:r>
            <a:rPr lang="de-DE" sz="2000" dirty="0">
              <a:latin typeface="+mj-lt"/>
              <a:hlinkClick xmlns:r="http://schemas.openxmlformats.org/officeDocument/2006/relationships" r:id="rId1" action="ppaction://hlinksldjump"/>
            </a:rPr>
            <a:t>Kinder</a:t>
          </a:r>
          <a:endParaRPr lang="de-DE" sz="2000" dirty="0">
            <a:latin typeface="+mj-lt"/>
          </a:endParaRPr>
        </a:p>
      </dgm:t>
    </dgm:pt>
    <dgm:pt modelId="{9AB7AB7E-C05F-4442-BCD1-CE593E6BCDC4}" type="parTrans" cxnId="{51C1B33B-EAEF-427A-A585-DECFCFDFD368}">
      <dgm:prSet/>
      <dgm:spPr/>
      <dgm:t>
        <a:bodyPr/>
        <a:lstStyle/>
        <a:p>
          <a:endParaRPr lang="de-DE" sz="2000"/>
        </a:p>
      </dgm:t>
    </dgm:pt>
    <dgm:pt modelId="{8AF2D3A4-7E92-413B-9BEA-28F103A26957}" type="sibTrans" cxnId="{51C1B33B-EAEF-427A-A585-DECFCFDFD368}">
      <dgm:prSet/>
      <dgm:spPr/>
      <dgm:t>
        <a:bodyPr/>
        <a:lstStyle/>
        <a:p>
          <a:endParaRPr lang="de-DE" sz="2000"/>
        </a:p>
      </dgm:t>
    </dgm:pt>
    <dgm:pt modelId="{99D5EE38-0290-48B9-814C-AA5FF619C610}">
      <dgm:prSet phldrT="[Text]" custT="1"/>
      <dgm:spPr/>
      <dgm:t>
        <a:bodyPr/>
        <a:lstStyle/>
        <a:p>
          <a:r>
            <a:rPr lang="de-DE" sz="2000" dirty="0">
              <a:latin typeface="+mj-lt"/>
            </a:rPr>
            <a:t>          </a:t>
          </a:r>
          <a:r>
            <a:rPr lang="de-DE" sz="2000" dirty="0">
              <a:latin typeface="+mj-lt"/>
              <a:hlinkClick xmlns:r="http://schemas.openxmlformats.org/officeDocument/2006/relationships" r:id="rId2" action="ppaction://hlinksldjump"/>
            </a:rPr>
            <a:t>Eltern</a:t>
          </a:r>
          <a:endParaRPr lang="de-DE" sz="2000" dirty="0">
            <a:latin typeface="+mj-lt"/>
          </a:endParaRPr>
        </a:p>
      </dgm:t>
    </dgm:pt>
    <dgm:pt modelId="{6DE11375-A122-4591-8DDC-026728011930}" type="parTrans" cxnId="{2169AD1C-D881-4021-8383-780D4014E727}">
      <dgm:prSet/>
      <dgm:spPr/>
      <dgm:t>
        <a:bodyPr/>
        <a:lstStyle/>
        <a:p>
          <a:endParaRPr lang="de-DE" sz="2000"/>
        </a:p>
      </dgm:t>
    </dgm:pt>
    <dgm:pt modelId="{B7A838BB-CB71-4F0B-A518-219E0C0ABC92}" type="sibTrans" cxnId="{2169AD1C-D881-4021-8383-780D4014E727}">
      <dgm:prSet/>
      <dgm:spPr/>
      <dgm:t>
        <a:bodyPr/>
        <a:lstStyle/>
        <a:p>
          <a:endParaRPr lang="de-DE" sz="2000"/>
        </a:p>
      </dgm:t>
    </dgm:pt>
    <dgm:pt modelId="{CBA029B7-42D2-4500-BDD8-F81E8E8C7200}">
      <dgm:prSet phldrT="[Text]" custT="1"/>
      <dgm:spPr/>
      <dgm:t>
        <a:bodyPr/>
        <a:lstStyle/>
        <a:p>
          <a:pPr algn="ctr">
            <a:spcAft>
              <a:spcPct val="35000"/>
            </a:spcAft>
          </a:pPr>
          <a:r>
            <a:rPr lang="de-DE" sz="2000" dirty="0">
              <a:latin typeface="+mj-lt"/>
              <a:hlinkClick xmlns:r="http://schemas.openxmlformats.org/officeDocument/2006/relationships" r:id="rId3" action="ppaction://hlinksldjump"/>
            </a:rPr>
            <a:t>Übungsleiter/-innen und Trainer/-innen</a:t>
          </a:r>
          <a:endParaRPr lang="de-DE" sz="2000" dirty="0">
            <a:latin typeface="+mj-lt"/>
          </a:endParaRPr>
        </a:p>
      </dgm:t>
    </dgm:pt>
    <dgm:pt modelId="{66D7D19F-DED0-45B8-B793-374740924FA4}" type="sibTrans" cxnId="{BB7E88C3-3F10-454F-B7B5-76B2DA0A3BA0}">
      <dgm:prSet/>
      <dgm:spPr/>
      <dgm:t>
        <a:bodyPr/>
        <a:lstStyle/>
        <a:p>
          <a:endParaRPr lang="de-DE" sz="2000"/>
        </a:p>
      </dgm:t>
    </dgm:pt>
    <dgm:pt modelId="{8DF77348-3A32-40AB-AD54-B288E7D15FC4}" type="parTrans" cxnId="{BB7E88C3-3F10-454F-B7B5-76B2DA0A3BA0}">
      <dgm:prSet/>
      <dgm:spPr/>
      <dgm:t>
        <a:bodyPr/>
        <a:lstStyle/>
        <a:p>
          <a:endParaRPr lang="de-DE" sz="2000"/>
        </a:p>
      </dgm:t>
    </dgm:pt>
    <dgm:pt modelId="{B80F25D1-E308-44BE-B325-CC192C660609}" type="pres">
      <dgm:prSet presAssocID="{0224EED7-B299-4625-A286-CEDA02D0D719}" presName="compositeShape" presStyleCnt="0">
        <dgm:presLayoutVars>
          <dgm:chMax val="7"/>
          <dgm:dir/>
          <dgm:resizeHandles val="exact"/>
        </dgm:presLayoutVars>
      </dgm:prSet>
      <dgm:spPr/>
    </dgm:pt>
    <dgm:pt modelId="{9DF78498-79C5-4E96-80BD-2E6999B89F3A}" type="pres">
      <dgm:prSet presAssocID="{D4AB23E0-2B60-4738-AA6E-5D2C2F0BA728}" presName="circ1" presStyleLbl="vennNode1" presStyleIdx="0" presStyleCnt="3" custLinFactNeighborY="-6748"/>
      <dgm:spPr/>
    </dgm:pt>
    <dgm:pt modelId="{2221B931-2574-4E13-8616-36992AEC287E}" type="pres">
      <dgm:prSet presAssocID="{D4AB23E0-2B60-4738-AA6E-5D2C2F0BA728}" presName="circ1Tx" presStyleLbl="revTx" presStyleIdx="0" presStyleCnt="0">
        <dgm:presLayoutVars>
          <dgm:chMax val="0"/>
          <dgm:chPref val="0"/>
          <dgm:bulletEnabled val="1"/>
        </dgm:presLayoutVars>
      </dgm:prSet>
      <dgm:spPr/>
    </dgm:pt>
    <dgm:pt modelId="{03FDAEC0-B79B-4506-AF10-5B00DE4DA808}" type="pres">
      <dgm:prSet presAssocID="{CBA029B7-42D2-4500-BDD8-F81E8E8C7200}" presName="circ2" presStyleLbl="vennNode1" presStyleIdx="1" presStyleCnt="3" custLinFactNeighborX="5634" custLinFactNeighborY="4833"/>
      <dgm:spPr/>
    </dgm:pt>
    <dgm:pt modelId="{C7743229-BD92-4D67-ABBF-066B31B4D564}" type="pres">
      <dgm:prSet presAssocID="{CBA029B7-42D2-4500-BDD8-F81E8E8C7200}" presName="circ2Tx" presStyleLbl="revTx" presStyleIdx="0" presStyleCnt="0">
        <dgm:presLayoutVars>
          <dgm:chMax val="0"/>
          <dgm:chPref val="0"/>
          <dgm:bulletEnabled val="1"/>
        </dgm:presLayoutVars>
      </dgm:prSet>
      <dgm:spPr/>
    </dgm:pt>
    <dgm:pt modelId="{CB2CECCD-FFBA-4CEB-8BB0-2EC59652DD95}" type="pres">
      <dgm:prSet presAssocID="{99D5EE38-0290-48B9-814C-AA5FF619C610}" presName="circ3" presStyleLbl="vennNode1" presStyleIdx="2" presStyleCnt="3" custLinFactNeighborX="-8540" custLinFactNeighborY="4833"/>
      <dgm:spPr/>
    </dgm:pt>
    <dgm:pt modelId="{82B8EBFE-818A-43B5-99A1-1BB3ECDC90E4}" type="pres">
      <dgm:prSet presAssocID="{99D5EE38-0290-48B9-814C-AA5FF619C610}" presName="circ3Tx" presStyleLbl="revTx" presStyleIdx="0" presStyleCnt="0">
        <dgm:presLayoutVars>
          <dgm:chMax val="0"/>
          <dgm:chPref val="0"/>
          <dgm:bulletEnabled val="1"/>
        </dgm:presLayoutVars>
      </dgm:prSet>
      <dgm:spPr/>
    </dgm:pt>
  </dgm:ptLst>
  <dgm:cxnLst>
    <dgm:cxn modelId="{B8735713-E3D6-4F67-A1C3-83878EA2F413}" type="presOf" srcId="{99D5EE38-0290-48B9-814C-AA5FF619C610}" destId="{CB2CECCD-FFBA-4CEB-8BB0-2EC59652DD95}" srcOrd="0" destOrd="0" presId="urn:microsoft.com/office/officeart/2005/8/layout/venn1"/>
    <dgm:cxn modelId="{2169AD1C-D881-4021-8383-780D4014E727}" srcId="{0224EED7-B299-4625-A286-CEDA02D0D719}" destId="{99D5EE38-0290-48B9-814C-AA5FF619C610}" srcOrd="2" destOrd="0" parTransId="{6DE11375-A122-4591-8DDC-026728011930}" sibTransId="{B7A838BB-CB71-4F0B-A518-219E0C0ABC92}"/>
    <dgm:cxn modelId="{61CA9C34-C1DE-4E96-AE91-5FC67199BA5A}" type="presOf" srcId="{CBA029B7-42D2-4500-BDD8-F81E8E8C7200}" destId="{C7743229-BD92-4D67-ABBF-066B31B4D564}" srcOrd="1" destOrd="0" presId="urn:microsoft.com/office/officeart/2005/8/layout/venn1"/>
    <dgm:cxn modelId="{51C1B33B-EAEF-427A-A585-DECFCFDFD368}" srcId="{0224EED7-B299-4625-A286-CEDA02D0D719}" destId="{D4AB23E0-2B60-4738-AA6E-5D2C2F0BA728}" srcOrd="0" destOrd="0" parTransId="{9AB7AB7E-C05F-4442-BCD1-CE593E6BCDC4}" sibTransId="{8AF2D3A4-7E92-413B-9BEA-28F103A26957}"/>
    <dgm:cxn modelId="{2489A85C-9F37-4FCB-9D75-C52CB0FE0FE2}" type="presOf" srcId="{0224EED7-B299-4625-A286-CEDA02D0D719}" destId="{B80F25D1-E308-44BE-B325-CC192C660609}" srcOrd="0" destOrd="0" presId="urn:microsoft.com/office/officeart/2005/8/layout/venn1"/>
    <dgm:cxn modelId="{76996164-A6CB-4B54-A821-D617F0543838}" type="presOf" srcId="{D4AB23E0-2B60-4738-AA6E-5D2C2F0BA728}" destId="{2221B931-2574-4E13-8616-36992AEC287E}" srcOrd="1" destOrd="0" presId="urn:microsoft.com/office/officeart/2005/8/layout/venn1"/>
    <dgm:cxn modelId="{53455347-3F43-49B0-8B68-AF5B6E823DDE}" type="presOf" srcId="{D4AB23E0-2B60-4738-AA6E-5D2C2F0BA728}" destId="{9DF78498-79C5-4E96-80BD-2E6999B89F3A}" srcOrd="0" destOrd="0" presId="urn:microsoft.com/office/officeart/2005/8/layout/venn1"/>
    <dgm:cxn modelId="{04259C9E-D11E-4A5A-8D3E-57000E86C275}" type="presOf" srcId="{99D5EE38-0290-48B9-814C-AA5FF619C610}" destId="{82B8EBFE-818A-43B5-99A1-1BB3ECDC90E4}" srcOrd="1" destOrd="0" presId="urn:microsoft.com/office/officeart/2005/8/layout/venn1"/>
    <dgm:cxn modelId="{E8F440C2-2B23-47CC-91FC-4CF735FB287F}" type="presOf" srcId="{CBA029B7-42D2-4500-BDD8-F81E8E8C7200}" destId="{03FDAEC0-B79B-4506-AF10-5B00DE4DA808}" srcOrd="0" destOrd="0" presId="urn:microsoft.com/office/officeart/2005/8/layout/venn1"/>
    <dgm:cxn modelId="{BB7E88C3-3F10-454F-B7B5-76B2DA0A3BA0}" srcId="{0224EED7-B299-4625-A286-CEDA02D0D719}" destId="{CBA029B7-42D2-4500-BDD8-F81E8E8C7200}" srcOrd="1" destOrd="0" parTransId="{8DF77348-3A32-40AB-AD54-B288E7D15FC4}" sibTransId="{66D7D19F-DED0-45B8-B793-374740924FA4}"/>
    <dgm:cxn modelId="{190AEADB-07CC-41FA-B42F-FB8F3118D6D9}" type="presParOf" srcId="{B80F25D1-E308-44BE-B325-CC192C660609}" destId="{9DF78498-79C5-4E96-80BD-2E6999B89F3A}" srcOrd="0" destOrd="0" presId="urn:microsoft.com/office/officeart/2005/8/layout/venn1"/>
    <dgm:cxn modelId="{E75D3F9E-389B-4D94-B795-7F41C5602174}" type="presParOf" srcId="{B80F25D1-E308-44BE-B325-CC192C660609}" destId="{2221B931-2574-4E13-8616-36992AEC287E}" srcOrd="1" destOrd="0" presId="urn:microsoft.com/office/officeart/2005/8/layout/venn1"/>
    <dgm:cxn modelId="{D5367211-D332-4A80-BC28-98AC998C4E90}" type="presParOf" srcId="{B80F25D1-E308-44BE-B325-CC192C660609}" destId="{03FDAEC0-B79B-4506-AF10-5B00DE4DA808}" srcOrd="2" destOrd="0" presId="urn:microsoft.com/office/officeart/2005/8/layout/venn1"/>
    <dgm:cxn modelId="{9015B821-C4B1-4DF0-8506-A9590B85D14F}" type="presParOf" srcId="{B80F25D1-E308-44BE-B325-CC192C660609}" destId="{C7743229-BD92-4D67-ABBF-066B31B4D564}" srcOrd="3" destOrd="0" presId="urn:microsoft.com/office/officeart/2005/8/layout/venn1"/>
    <dgm:cxn modelId="{3B122270-B4C6-445A-B3B5-636D38D83DD5}" type="presParOf" srcId="{B80F25D1-E308-44BE-B325-CC192C660609}" destId="{CB2CECCD-FFBA-4CEB-8BB0-2EC59652DD95}" srcOrd="4" destOrd="0" presId="urn:microsoft.com/office/officeart/2005/8/layout/venn1"/>
    <dgm:cxn modelId="{528C0EF4-BFDF-47EE-82C4-2F4A59396374}" type="presParOf" srcId="{B80F25D1-E308-44BE-B325-CC192C660609}" destId="{82B8EBFE-818A-43B5-99A1-1BB3ECDC90E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EA1F6F-64C6-4D58-B1B3-5B184EBFEAD0}" type="doc">
      <dgm:prSet loTypeId="urn:microsoft.com/office/officeart/2005/8/layout/gear1" loCatId="cycle" qsTypeId="urn:microsoft.com/office/officeart/2005/8/quickstyle/simple1" qsCatId="simple" csTypeId="urn:microsoft.com/office/officeart/2005/8/colors/accent1_2" csCatId="accent1" phldr="1"/>
      <dgm:spPr/>
    </dgm:pt>
    <dgm:pt modelId="{C7454B25-05D6-47F3-BE76-259E7F64CBD7}">
      <dgm:prSet phldrT="[Text]" custT="1"/>
      <dgm:spPr/>
      <dgm:t>
        <a:bodyPr/>
        <a:lstStyle/>
        <a:p>
          <a:r>
            <a:rPr lang="de-DE" sz="1800" dirty="0"/>
            <a:t>ATV Dorstfeld</a:t>
          </a:r>
        </a:p>
      </dgm:t>
    </dgm:pt>
    <dgm:pt modelId="{5A63A57B-2559-409A-8F55-5A393B6065FC}" type="parTrans" cxnId="{889C1A15-2306-4A58-B5E1-8652B8F878B8}">
      <dgm:prSet/>
      <dgm:spPr/>
      <dgm:t>
        <a:bodyPr/>
        <a:lstStyle/>
        <a:p>
          <a:endParaRPr lang="de-DE"/>
        </a:p>
      </dgm:t>
    </dgm:pt>
    <dgm:pt modelId="{627EA0E8-E8A8-4A27-A49A-53D98BCFEBA4}" type="sibTrans" cxnId="{889C1A15-2306-4A58-B5E1-8652B8F878B8}">
      <dgm:prSet/>
      <dgm:spPr/>
      <dgm:t>
        <a:bodyPr/>
        <a:lstStyle/>
        <a:p>
          <a:endParaRPr lang="de-DE"/>
        </a:p>
      </dgm:t>
    </dgm:pt>
    <dgm:pt modelId="{2999149B-EAFE-407D-80B8-CE5C89C173E9}">
      <dgm:prSet phldrT="[Text]" custT="1"/>
      <dgm:spPr/>
      <dgm:t>
        <a:bodyPr/>
        <a:lstStyle/>
        <a:p>
          <a:r>
            <a:rPr lang="de-DE" sz="1800" dirty="0"/>
            <a:t>Kinder-schutz</a:t>
          </a:r>
        </a:p>
      </dgm:t>
    </dgm:pt>
    <dgm:pt modelId="{7768D5A2-DE35-4747-B2BB-5908816BD069}" type="parTrans" cxnId="{F4489CE1-8F16-4758-B31B-8670E06D49E0}">
      <dgm:prSet/>
      <dgm:spPr/>
      <dgm:t>
        <a:bodyPr/>
        <a:lstStyle/>
        <a:p>
          <a:endParaRPr lang="de-DE"/>
        </a:p>
      </dgm:t>
    </dgm:pt>
    <dgm:pt modelId="{8A5E51D7-2C3C-4EDE-8392-BBF7A9AA8730}" type="sibTrans" cxnId="{F4489CE1-8F16-4758-B31B-8670E06D49E0}">
      <dgm:prSet/>
      <dgm:spPr/>
      <dgm:t>
        <a:bodyPr/>
        <a:lstStyle/>
        <a:p>
          <a:endParaRPr lang="de-DE"/>
        </a:p>
      </dgm:t>
    </dgm:pt>
    <dgm:pt modelId="{806ADCB9-12B9-4953-BBA3-800D3B2CD424}">
      <dgm:prSet phldrT="[Text]" custT="1"/>
      <dgm:spPr/>
      <dgm:t>
        <a:bodyPr/>
        <a:lstStyle/>
        <a:p>
          <a:r>
            <a:rPr lang="de-DE" sz="1800" dirty="0"/>
            <a:t>SSB</a:t>
          </a:r>
        </a:p>
      </dgm:t>
    </dgm:pt>
    <dgm:pt modelId="{0570C126-A676-41C4-92C0-A638F1B8FFF0}" type="parTrans" cxnId="{A5AF4CDF-7EA4-4C6A-9C94-62A6A1E08E0D}">
      <dgm:prSet/>
      <dgm:spPr/>
      <dgm:t>
        <a:bodyPr/>
        <a:lstStyle/>
        <a:p>
          <a:endParaRPr lang="de-DE"/>
        </a:p>
      </dgm:t>
    </dgm:pt>
    <dgm:pt modelId="{CFF60794-542B-445C-A2D0-65C9E50A54AE}" type="sibTrans" cxnId="{A5AF4CDF-7EA4-4C6A-9C94-62A6A1E08E0D}">
      <dgm:prSet/>
      <dgm:spPr/>
      <dgm:t>
        <a:bodyPr/>
        <a:lstStyle/>
        <a:p>
          <a:endParaRPr lang="de-DE"/>
        </a:p>
      </dgm:t>
    </dgm:pt>
    <dgm:pt modelId="{791FFC1E-090B-4A7B-B4D5-C554CD56E8B6}" type="pres">
      <dgm:prSet presAssocID="{F4EA1F6F-64C6-4D58-B1B3-5B184EBFEAD0}" presName="composite" presStyleCnt="0">
        <dgm:presLayoutVars>
          <dgm:chMax val="3"/>
          <dgm:animLvl val="lvl"/>
          <dgm:resizeHandles val="exact"/>
        </dgm:presLayoutVars>
      </dgm:prSet>
      <dgm:spPr/>
    </dgm:pt>
    <dgm:pt modelId="{4C8BC6A8-65E7-4F3B-907E-ECA2812698A5}" type="pres">
      <dgm:prSet presAssocID="{C7454B25-05D6-47F3-BE76-259E7F64CBD7}" presName="gear1" presStyleLbl="node1" presStyleIdx="0" presStyleCnt="3">
        <dgm:presLayoutVars>
          <dgm:chMax val="1"/>
          <dgm:bulletEnabled val="1"/>
        </dgm:presLayoutVars>
      </dgm:prSet>
      <dgm:spPr/>
    </dgm:pt>
    <dgm:pt modelId="{56D1446E-7368-4BEA-989F-284831897976}" type="pres">
      <dgm:prSet presAssocID="{C7454B25-05D6-47F3-BE76-259E7F64CBD7}" presName="gear1srcNode" presStyleLbl="node1" presStyleIdx="0" presStyleCnt="3"/>
      <dgm:spPr/>
    </dgm:pt>
    <dgm:pt modelId="{B04CB69D-40C0-4EEA-8682-859659F10FFA}" type="pres">
      <dgm:prSet presAssocID="{C7454B25-05D6-47F3-BE76-259E7F64CBD7}" presName="gear1dstNode" presStyleLbl="node1" presStyleIdx="0" presStyleCnt="3"/>
      <dgm:spPr/>
    </dgm:pt>
    <dgm:pt modelId="{7EC6E997-A7CE-4636-ADC1-6952A800E1E4}" type="pres">
      <dgm:prSet presAssocID="{2999149B-EAFE-407D-80B8-CE5C89C173E9}" presName="gear2" presStyleLbl="node1" presStyleIdx="1" presStyleCnt="3">
        <dgm:presLayoutVars>
          <dgm:chMax val="1"/>
          <dgm:bulletEnabled val="1"/>
        </dgm:presLayoutVars>
      </dgm:prSet>
      <dgm:spPr/>
    </dgm:pt>
    <dgm:pt modelId="{28FCC214-B877-4F2D-ACBA-639E51B0F939}" type="pres">
      <dgm:prSet presAssocID="{2999149B-EAFE-407D-80B8-CE5C89C173E9}" presName="gear2srcNode" presStyleLbl="node1" presStyleIdx="1" presStyleCnt="3"/>
      <dgm:spPr/>
    </dgm:pt>
    <dgm:pt modelId="{458BE46A-3426-4FE9-980F-12A4C7DAB056}" type="pres">
      <dgm:prSet presAssocID="{2999149B-EAFE-407D-80B8-CE5C89C173E9}" presName="gear2dstNode" presStyleLbl="node1" presStyleIdx="1" presStyleCnt="3"/>
      <dgm:spPr/>
    </dgm:pt>
    <dgm:pt modelId="{BAAD4991-B23A-43B5-92DB-8235AA4123B1}" type="pres">
      <dgm:prSet presAssocID="{806ADCB9-12B9-4953-BBA3-800D3B2CD424}" presName="gear3" presStyleLbl="node1" presStyleIdx="2" presStyleCnt="3"/>
      <dgm:spPr/>
    </dgm:pt>
    <dgm:pt modelId="{ECB47699-8EB9-4DFF-B370-9F4236D988E0}" type="pres">
      <dgm:prSet presAssocID="{806ADCB9-12B9-4953-BBA3-800D3B2CD424}" presName="gear3tx" presStyleLbl="node1" presStyleIdx="2" presStyleCnt="3">
        <dgm:presLayoutVars>
          <dgm:chMax val="1"/>
          <dgm:bulletEnabled val="1"/>
        </dgm:presLayoutVars>
      </dgm:prSet>
      <dgm:spPr/>
    </dgm:pt>
    <dgm:pt modelId="{15205B87-28F9-4655-9D7D-04D797FDBCBE}" type="pres">
      <dgm:prSet presAssocID="{806ADCB9-12B9-4953-BBA3-800D3B2CD424}" presName="gear3srcNode" presStyleLbl="node1" presStyleIdx="2" presStyleCnt="3"/>
      <dgm:spPr/>
    </dgm:pt>
    <dgm:pt modelId="{FBFCCA58-F335-4C6F-B48C-3F0E19ABFC1D}" type="pres">
      <dgm:prSet presAssocID="{806ADCB9-12B9-4953-BBA3-800D3B2CD424}" presName="gear3dstNode" presStyleLbl="node1" presStyleIdx="2" presStyleCnt="3"/>
      <dgm:spPr/>
    </dgm:pt>
    <dgm:pt modelId="{7A98A6BA-F451-43FE-8D75-5CA9AD7756EC}" type="pres">
      <dgm:prSet presAssocID="{627EA0E8-E8A8-4A27-A49A-53D98BCFEBA4}" presName="connector1" presStyleLbl="sibTrans2D1" presStyleIdx="0" presStyleCnt="3"/>
      <dgm:spPr/>
    </dgm:pt>
    <dgm:pt modelId="{6EEC1006-E3BF-46C9-85E4-0FAE2B1099EC}" type="pres">
      <dgm:prSet presAssocID="{8A5E51D7-2C3C-4EDE-8392-BBF7A9AA8730}" presName="connector2" presStyleLbl="sibTrans2D1" presStyleIdx="1" presStyleCnt="3"/>
      <dgm:spPr/>
    </dgm:pt>
    <dgm:pt modelId="{574757F3-33FD-4F74-82A3-84BB7BA8882E}" type="pres">
      <dgm:prSet presAssocID="{CFF60794-542B-445C-A2D0-65C9E50A54AE}" presName="connector3" presStyleLbl="sibTrans2D1" presStyleIdx="2" presStyleCnt="3"/>
      <dgm:spPr/>
    </dgm:pt>
  </dgm:ptLst>
  <dgm:cxnLst>
    <dgm:cxn modelId="{889C1A15-2306-4A58-B5E1-8652B8F878B8}" srcId="{F4EA1F6F-64C6-4D58-B1B3-5B184EBFEAD0}" destId="{C7454B25-05D6-47F3-BE76-259E7F64CBD7}" srcOrd="0" destOrd="0" parTransId="{5A63A57B-2559-409A-8F55-5A393B6065FC}" sibTransId="{627EA0E8-E8A8-4A27-A49A-53D98BCFEBA4}"/>
    <dgm:cxn modelId="{817B7416-EC5B-4B76-BF32-B1353ABC50AF}" type="presOf" srcId="{8A5E51D7-2C3C-4EDE-8392-BBF7A9AA8730}" destId="{6EEC1006-E3BF-46C9-85E4-0FAE2B1099EC}" srcOrd="0" destOrd="0" presId="urn:microsoft.com/office/officeart/2005/8/layout/gear1"/>
    <dgm:cxn modelId="{A12E961D-59F2-40E9-9675-A6B5C933846C}" type="presOf" srcId="{2999149B-EAFE-407D-80B8-CE5C89C173E9}" destId="{7EC6E997-A7CE-4636-ADC1-6952A800E1E4}" srcOrd="0" destOrd="0" presId="urn:microsoft.com/office/officeart/2005/8/layout/gear1"/>
    <dgm:cxn modelId="{FA7ACD36-A4FD-4CB8-89A1-68BE38525956}" type="presOf" srcId="{C7454B25-05D6-47F3-BE76-259E7F64CBD7}" destId="{4C8BC6A8-65E7-4F3B-907E-ECA2812698A5}" srcOrd="0" destOrd="0" presId="urn:microsoft.com/office/officeart/2005/8/layout/gear1"/>
    <dgm:cxn modelId="{D8A59869-57FB-4B41-BE6A-3C71FBB2F49B}" type="presOf" srcId="{806ADCB9-12B9-4953-BBA3-800D3B2CD424}" destId="{15205B87-28F9-4655-9D7D-04D797FDBCBE}" srcOrd="2" destOrd="0" presId="urn:microsoft.com/office/officeart/2005/8/layout/gear1"/>
    <dgm:cxn modelId="{448D1F7B-6613-4F18-BC4E-F265AEECFE1E}" type="presOf" srcId="{806ADCB9-12B9-4953-BBA3-800D3B2CD424}" destId="{BAAD4991-B23A-43B5-92DB-8235AA4123B1}" srcOrd="0" destOrd="0" presId="urn:microsoft.com/office/officeart/2005/8/layout/gear1"/>
    <dgm:cxn modelId="{9C8C9097-BBF5-4B27-8AC2-DE5190491DCA}" type="presOf" srcId="{CFF60794-542B-445C-A2D0-65C9E50A54AE}" destId="{574757F3-33FD-4F74-82A3-84BB7BA8882E}" srcOrd="0" destOrd="0" presId="urn:microsoft.com/office/officeart/2005/8/layout/gear1"/>
    <dgm:cxn modelId="{6D10C0A0-2F1E-451F-B4AA-E180E6F4641B}" type="presOf" srcId="{F4EA1F6F-64C6-4D58-B1B3-5B184EBFEAD0}" destId="{791FFC1E-090B-4A7B-B4D5-C554CD56E8B6}" srcOrd="0" destOrd="0" presId="urn:microsoft.com/office/officeart/2005/8/layout/gear1"/>
    <dgm:cxn modelId="{A0F094A9-C12D-4777-B050-899B68112838}" type="presOf" srcId="{2999149B-EAFE-407D-80B8-CE5C89C173E9}" destId="{28FCC214-B877-4F2D-ACBA-639E51B0F939}" srcOrd="1" destOrd="0" presId="urn:microsoft.com/office/officeart/2005/8/layout/gear1"/>
    <dgm:cxn modelId="{FBCEDDAC-1A19-4564-8E90-38FACE86FF29}" type="presOf" srcId="{C7454B25-05D6-47F3-BE76-259E7F64CBD7}" destId="{B04CB69D-40C0-4EEA-8682-859659F10FFA}" srcOrd="2" destOrd="0" presId="urn:microsoft.com/office/officeart/2005/8/layout/gear1"/>
    <dgm:cxn modelId="{60F279AD-8022-4F05-AD25-B53DA655776B}" type="presOf" srcId="{C7454B25-05D6-47F3-BE76-259E7F64CBD7}" destId="{56D1446E-7368-4BEA-989F-284831897976}" srcOrd="1" destOrd="0" presId="urn:microsoft.com/office/officeart/2005/8/layout/gear1"/>
    <dgm:cxn modelId="{66C3EAB6-B8DC-4C24-BC21-B90A1A4759ED}" type="presOf" srcId="{806ADCB9-12B9-4953-BBA3-800D3B2CD424}" destId="{FBFCCA58-F335-4C6F-B48C-3F0E19ABFC1D}" srcOrd="3" destOrd="0" presId="urn:microsoft.com/office/officeart/2005/8/layout/gear1"/>
    <dgm:cxn modelId="{B47CC4BD-9802-4F83-B617-2DB4F097F8A0}" type="presOf" srcId="{806ADCB9-12B9-4953-BBA3-800D3B2CD424}" destId="{ECB47699-8EB9-4DFF-B370-9F4236D988E0}" srcOrd="1" destOrd="0" presId="urn:microsoft.com/office/officeart/2005/8/layout/gear1"/>
    <dgm:cxn modelId="{A5AF4CDF-7EA4-4C6A-9C94-62A6A1E08E0D}" srcId="{F4EA1F6F-64C6-4D58-B1B3-5B184EBFEAD0}" destId="{806ADCB9-12B9-4953-BBA3-800D3B2CD424}" srcOrd="2" destOrd="0" parTransId="{0570C126-A676-41C4-92C0-A638F1B8FFF0}" sibTransId="{CFF60794-542B-445C-A2D0-65C9E50A54AE}"/>
    <dgm:cxn modelId="{F4489CE1-8F16-4758-B31B-8670E06D49E0}" srcId="{F4EA1F6F-64C6-4D58-B1B3-5B184EBFEAD0}" destId="{2999149B-EAFE-407D-80B8-CE5C89C173E9}" srcOrd="1" destOrd="0" parTransId="{7768D5A2-DE35-4747-B2BB-5908816BD069}" sibTransId="{8A5E51D7-2C3C-4EDE-8392-BBF7A9AA8730}"/>
    <dgm:cxn modelId="{B44D93E6-4169-42DB-972A-D359D582C820}" type="presOf" srcId="{627EA0E8-E8A8-4A27-A49A-53D98BCFEBA4}" destId="{7A98A6BA-F451-43FE-8D75-5CA9AD7756EC}" srcOrd="0" destOrd="0" presId="urn:microsoft.com/office/officeart/2005/8/layout/gear1"/>
    <dgm:cxn modelId="{EE3A3FF3-9546-4454-81ED-6ED5AB33E5EE}" type="presOf" srcId="{2999149B-EAFE-407D-80B8-CE5C89C173E9}" destId="{458BE46A-3426-4FE9-980F-12A4C7DAB056}" srcOrd="2" destOrd="0" presId="urn:microsoft.com/office/officeart/2005/8/layout/gear1"/>
    <dgm:cxn modelId="{8FFAA5E7-9945-4EE4-8974-B7F1D861D848}" type="presParOf" srcId="{791FFC1E-090B-4A7B-B4D5-C554CD56E8B6}" destId="{4C8BC6A8-65E7-4F3B-907E-ECA2812698A5}" srcOrd="0" destOrd="0" presId="urn:microsoft.com/office/officeart/2005/8/layout/gear1"/>
    <dgm:cxn modelId="{A47B6771-41D7-45EE-A3F7-DA66BF1FD634}" type="presParOf" srcId="{791FFC1E-090B-4A7B-B4D5-C554CD56E8B6}" destId="{56D1446E-7368-4BEA-989F-284831897976}" srcOrd="1" destOrd="0" presId="urn:microsoft.com/office/officeart/2005/8/layout/gear1"/>
    <dgm:cxn modelId="{E4B30F4E-F3D6-44F1-95CE-23B6DB4F3B20}" type="presParOf" srcId="{791FFC1E-090B-4A7B-B4D5-C554CD56E8B6}" destId="{B04CB69D-40C0-4EEA-8682-859659F10FFA}" srcOrd="2" destOrd="0" presId="urn:microsoft.com/office/officeart/2005/8/layout/gear1"/>
    <dgm:cxn modelId="{9801294C-813D-4437-B16D-88E69226A0A4}" type="presParOf" srcId="{791FFC1E-090B-4A7B-B4D5-C554CD56E8B6}" destId="{7EC6E997-A7CE-4636-ADC1-6952A800E1E4}" srcOrd="3" destOrd="0" presId="urn:microsoft.com/office/officeart/2005/8/layout/gear1"/>
    <dgm:cxn modelId="{9CA8E959-A12B-43E4-817F-1994A743322B}" type="presParOf" srcId="{791FFC1E-090B-4A7B-B4D5-C554CD56E8B6}" destId="{28FCC214-B877-4F2D-ACBA-639E51B0F939}" srcOrd="4" destOrd="0" presId="urn:microsoft.com/office/officeart/2005/8/layout/gear1"/>
    <dgm:cxn modelId="{E9A6375A-D544-4DB5-8CBF-1C30093D22B1}" type="presParOf" srcId="{791FFC1E-090B-4A7B-B4D5-C554CD56E8B6}" destId="{458BE46A-3426-4FE9-980F-12A4C7DAB056}" srcOrd="5" destOrd="0" presId="urn:microsoft.com/office/officeart/2005/8/layout/gear1"/>
    <dgm:cxn modelId="{7E202B1D-B216-496B-8E89-E0F723C3410B}" type="presParOf" srcId="{791FFC1E-090B-4A7B-B4D5-C554CD56E8B6}" destId="{BAAD4991-B23A-43B5-92DB-8235AA4123B1}" srcOrd="6" destOrd="0" presId="urn:microsoft.com/office/officeart/2005/8/layout/gear1"/>
    <dgm:cxn modelId="{22545BDC-879C-4933-ACF8-2256D79173F6}" type="presParOf" srcId="{791FFC1E-090B-4A7B-B4D5-C554CD56E8B6}" destId="{ECB47699-8EB9-4DFF-B370-9F4236D988E0}" srcOrd="7" destOrd="0" presId="urn:microsoft.com/office/officeart/2005/8/layout/gear1"/>
    <dgm:cxn modelId="{BD8C6F73-485E-477D-B665-4DC6E6B14810}" type="presParOf" srcId="{791FFC1E-090B-4A7B-B4D5-C554CD56E8B6}" destId="{15205B87-28F9-4655-9D7D-04D797FDBCBE}" srcOrd="8" destOrd="0" presId="urn:microsoft.com/office/officeart/2005/8/layout/gear1"/>
    <dgm:cxn modelId="{D7FECBF3-527D-4F7B-80F5-157C75FBCB11}" type="presParOf" srcId="{791FFC1E-090B-4A7B-B4D5-C554CD56E8B6}" destId="{FBFCCA58-F335-4C6F-B48C-3F0E19ABFC1D}" srcOrd="9" destOrd="0" presId="urn:microsoft.com/office/officeart/2005/8/layout/gear1"/>
    <dgm:cxn modelId="{078CE1A7-D1E2-44B8-A1AC-427C26D95B23}" type="presParOf" srcId="{791FFC1E-090B-4A7B-B4D5-C554CD56E8B6}" destId="{7A98A6BA-F451-43FE-8D75-5CA9AD7756EC}" srcOrd="10" destOrd="0" presId="urn:microsoft.com/office/officeart/2005/8/layout/gear1"/>
    <dgm:cxn modelId="{D9011EEA-F558-4241-966D-2E0012899E04}" type="presParOf" srcId="{791FFC1E-090B-4A7B-B4D5-C554CD56E8B6}" destId="{6EEC1006-E3BF-46C9-85E4-0FAE2B1099EC}" srcOrd="11" destOrd="0" presId="urn:microsoft.com/office/officeart/2005/8/layout/gear1"/>
    <dgm:cxn modelId="{932C65C0-3518-436D-B722-7F19486E9CF2}" type="presParOf" srcId="{791FFC1E-090B-4A7B-B4D5-C554CD56E8B6}" destId="{574757F3-33FD-4F74-82A3-84BB7BA8882E}"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78498-79C5-4E96-80BD-2E6999B89F3A}">
      <dsp:nvSpPr>
        <dsp:cNvPr id="0" name=""/>
        <dsp:cNvSpPr/>
      </dsp:nvSpPr>
      <dsp:spPr>
        <a:xfrm>
          <a:off x="2064499" y="0"/>
          <a:ext cx="3033801" cy="30338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mj-lt"/>
              <a:hlinkClick xmlns:r="http://schemas.openxmlformats.org/officeDocument/2006/relationships" r:id="" action="ppaction://hlinksldjump"/>
            </a:rPr>
            <a:t>Kinder</a:t>
          </a:r>
          <a:endParaRPr lang="de-DE" sz="2000" kern="1200" dirty="0">
            <a:latin typeface="+mj-lt"/>
          </a:endParaRPr>
        </a:p>
      </dsp:txBody>
      <dsp:txXfrm>
        <a:off x="2469006" y="530915"/>
        <a:ext cx="2224787" cy="1365210"/>
      </dsp:txXfrm>
    </dsp:sp>
    <dsp:sp modelId="{03FDAEC0-B79B-4506-AF10-5B00DE4DA808}">
      <dsp:nvSpPr>
        <dsp:cNvPr id="0" name=""/>
        <dsp:cNvSpPr/>
      </dsp:nvSpPr>
      <dsp:spPr>
        <a:xfrm>
          <a:off x="3330120" y="2022534"/>
          <a:ext cx="3033801" cy="30338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mj-lt"/>
              <a:hlinkClick xmlns:r="http://schemas.openxmlformats.org/officeDocument/2006/relationships" r:id="" action="ppaction://hlinksldjump"/>
            </a:rPr>
            <a:t>Übungsleiter/-innen und Trainer/-innen</a:t>
          </a:r>
          <a:endParaRPr lang="de-DE" sz="2000" kern="1200" dirty="0">
            <a:latin typeface="+mj-lt"/>
          </a:endParaRPr>
        </a:p>
      </dsp:txBody>
      <dsp:txXfrm>
        <a:off x="4257957" y="2806266"/>
        <a:ext cx="1820280" cy="1668590"/>
      </dsp:txXfrm>
    </dsp:sp>
    <dsp:sp modelId="{CB2CECCD-FFBA-4CEB-8BB0-2EC59652DD95}">
      <dsp:nvSpPr>
        <dsp:cNvPr id="0" name=""/>
        <dsp:cNvSpPr/>
      </dsp:nvSpPr>
      <dsp:spPr>
        <a:xfrm>
          <a:off x="710715" y="2022534"/>
          <a:ext cx="3033801" cy="30338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mj-lt"/>
            </a:rPr>
            <a:t>          </a:t>
          </a:r>
          <a:r>
            <a:rPr lang="de-DE" sz="2000" kern="1200" dirty="0">
              <a:latin typeface="+mj-lt"/>
              <a:hlinkClick xmlns:r="http://schemas.openxmlformats.org/officeDocument/2006/relationships" r:id="" action="ppaction://hlinksldjump"/>
            </a:rPr>
            <a:t>Eltern</a:t>
          </a:r>
          <a:endParaRPr lang="de-DE" sz="2000" kern="1200" dirty="0">
            <a:latin typeface="+mj-lt"/>
          </a:endParaRPr>
        </a:p>
      </dsp:txBody>
      <dsp:txXfrm>
        <a:off x="996398" y="2806266"/>
        <a:ext cx="1820280" cy="1668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BC6A8-65E7-4F3B-907E-ECA2812698A5}">
      <dsp:nvSpPr>
        <dsp:cNvPr id="0" name=""/>
        <dsp:cNvSpPr/>
      </dsp:nvSpPr>
      <dsp:spPr>
        <a:xfrm>
          <a:off x="2844800" y="1828800"/>
          <a:ext cx="2235200" cy="22352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ATV Dorstfeld</a:t>
          </a:r>
        </a:p>
      </dsp:txBody>
      <dsp:txXfrm>
        <a:off x="3294175" y="2352385"/>
        <a:ext cx="1336450" cy="1148939"/>
      </dsp:txXfrm>
    </dsp:sp>
    <dsp:sp modelId="{7EC6E997-A7CE-4636-ADC1-6952A800E1E4}">
      <dsp:nvSpPr>
        <dsp:cNvPr id="0" name=""/>
        <dsp:cNvSpPr/>
      </dsp:nvSpPr>
      <dsp:spPr>
        <a:xfrm>
          <a:off x="1544320" y="1300480"/>
          <a:ext cx="1625600" cy="16256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Kinder-schutz</a:t>
          </a:r>
        </a:p>
      </dsp:txBody>
      <dsp:txXfrm>
        <a:off x="1953570" y="1712203"/>
        <a:ext cx="807100" cy="802154"/>
      </dsp:txXfrm>
    </dsp:sp>
    <dsp:sp modelId="{BAAD4991-B23A-43B5-92DB-8235AA4123B1}">
      <dsp:nvSpPr>
        <dsp:cNvPr id="0" name=""/>
        <dsp:cNvSpPr/>
      </dsp:nvSpPr>
      <dsp:spPr>
        <a:xfrm rot="20700000">
          <a:off x="2454821" y="178981"/>
          <a:ext cx="1592756" cy="159275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SSB</a:t>
          </a:r>
        </a:p>
      </dsp:txBody>
      <dsp:txXfrm rot="-20700000">
        <a:off x="2804160" y="528320"/>
        <a:ext cx="894080" cy="894080"/>
      </dsp:txXfrm>
    </dsp:sp>
    <dsp:sp modelId="{7A98A6BA-F451-43FE-8D75-5CA9AD7756EC}">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EC1006-E3BF-46C9-85E4-0FAE2B1099EC}">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757F3-33FD-4F74-82A3-84BB7BA8882E}">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A905A-DF9C-4B25-B8A8-958AD39ABFA0}" type="datetimeFigureOut">
              <a:rPr lang="de-DE" smtClean="0"/>
              <a:t>18.09.2023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BE869-B5C2-41A3-903B-8D7B9122212C}" type="slidenum">
              <a:rPr lang="de-DE" smtClean="0"/>
              <a:t>‹Nr.›</a:t>
            </a:fld>
            <a:endParaRPr lang="de-DE"/>
          </a:p>
        </p:txBody>
      </p:sp>
    </p:spTree>
    <p:extLst>
      <p:ext uri="{BB962C8B-B14F-4D97-AF65-F5344CB8AC3E}">
        <p14:creationId xmlns:p14="http://schemas.microsoft.com/office/powerpoint/2010/main" val="372994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6B511ED4-B5F1-4971-92FB-8AC8A26226D5}" type="datetime1">
              <a:rPr lang="de-DE" smtClean="0"/>
              <a:t>18.09.2023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9976D2A6-0632-49E8-8CB5-83C9FCD0D19D}" type="datetime1">
              <a:rPr lang="de-DE" smtClean="0"/>
              <a:t>18.09.2023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76247AA-084E-4524-BB2D-81A4AA160EDE}" type="datetime1">
              <a:rPr lang="de-DE" smtClean="0"/>
              <a:t>18.09.2023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826D9611-2421-47DF-A59F-140CF425D2C4}" type="datetime1">
              <a:rPr lang="de-DE" smtClean="0"/>
              <a:t>18.09.2023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de-DE"/>
              <a:t>Titelmasterformat durch Klicken bearbeiten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A1632FDC-E97D-4399-937D-94698DAF04AF}" type="datetime1">
              <a:rPr lang="de-DE" smtClean="0"/>
              <a:t>18.09.2023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A0108D0-19F1-4A04-A43F-D3D210CA7AEA}" type="datetime1">
              <a:rPr lang="de-DE" smtClean="0"/>
              <a:t>18.09.2023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B4D7E013-08CC-4DC4-BDBE-E4939D441D2B}" type="datetime1">
              <a:rPr lang="de-DE" smtClean="0"/>
              <a:t>18.09.2023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Date Placeholder 2"/>
          <p:cNvSpPr>
            <a:spLocks noGrp="1"/>
          </p:cNvSpPr>
          <p:nvPr>
            <p:ph type="dt" sz="half" idx="10"/>
          </p:nvPr>
        </p:nvSpPr>
        <p:spPr/>
        <p:txBody>
          <a:bodyPr/>
          <a:lstStyle/>
          <a:p>
            <a:fld id="{0A25F044-CC59-4DCF-8095-BBAA8B1ACEC3}" type="datetime1">
              <a:rPr lang="de-DE" smtClean="0"/>
              <a:t>18.09.2023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59B86-413E-43CA-849D-AD4DD1019497}" type="datetime1">
              <a:rPr lang="de-DE" smtClean="0"/>
              <a:t>18.09.2023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de-DE"/>
              <a:t>Titelmasterformat durch Klicken bearbeiten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CB29F622-EB6C-4018-A8C5-5745747BC51A}" type="datetime1">
              <a:rPr lang="de-DE" smtClean="0"/>
              <a:t>18.09.2023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C6AE60A-B69C-4790-82F7-3882EDF23186}" type="slidenum">
              <a:rPr lang="de-DE" smtClean="0"/>
              <a:t>‹Nr.›</a:t>
            </a:fld>
            <a:endParaRPr lang="de-DE"/>
          </a:p>
        </p:txBody>
      </p:sp>
      <p:sp>
        <p:nvSpPr>
          <p:cNvPr id="9" name="Content Placeholder 8"/>
          <p:cNvSpPr>
            <a:spLocks noGrp="1"/>
          </p:cNvSpPr>
          <p:nvPr>
            <p:ph sz="quarter" idx="13"/>
          </p:nvPr>
        </p:nvSpPr>
        <p:spPr>
          <a:xfrm>
            <a:off x="304800" y="381000"/>
            <a:ext cx="7772400" cy="494284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de-DE"/>
              <a:t>Titelmasterformat durch Klicken bearbeiten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Date Placeholder 7"/>
          <p:cNvSpPr>
            <a:spLocks noGrp="1"/>
          </p:cNvSpPr>
          <p:nvPr>
            <p:ph type="dt" sz="half" idx="10"/>
          </p:nvPr>
        </p:nvSpPr>
        <p:spPr/>
        <p:txBody>
          <a:bodyPr/>
          <a:lstStyle/>
          <a:p>
            <a:fld id="{4D7A5509-F4F1-42AB-8410-592B3BAA9DDC}" type="datetime1">
              <a:rPr lang="de-DE" smtClean="0"/>
              <a:t>18.09.2023</a:t>
            </a:fld>
            <a:endParaRPr lang="de-DE"/>
          </a:p>
        </p:txBody>
      </p:sp>
      <p:sp>
        <p:nvSpPr>
          <p:cNvPr id="9" name="Slide Number Placeholder 8"/>
          <p:cNvSpPr>
            <a:spLocks noGrp="1"/>
          </p:cNvSpPr>
          <p:nvPr>
            <p:ph type="sldNum" sz="quarter" idx="11"/>
          </p:nvPr>
        </p:nvSpPr>
        <p:spPr/>
        <p:txBody>
          <a:bodyPr/>
          <a:lstStyle/>
          <a:p>
            <a:fld id="{6C6AE60A-B69C-4790-82F7-3882EDF23186}" type="slidenum">
              <a:rPr lang="de-DE" smtClean="0"/>
              <a:t>‹Nr.›</a:t>
            </a:fld>
            <a:endParaRPr lang="de-DE"/>
          </a:p>
        </p:txBody>
      </p:sp>
      <p:sp>
        <p:nvSpPr>
          <p:cNvPr id="10" name="Footer Placeholder 9"/>
          <p:cNvSpPr>
            <a:spLocks noGrp="1"/>
          </p:cNvSpPr>
          <p:nvPr>
            <p:ph type="ftr" sz="quarter" idx="12"/>
          </p:nvPr>
        </p:nvSpPr>
        <p:spPr/>
        <p:txBody>
          <a:bodyPr/>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de-DE"/>
              <a:t>Titelmasterformat durch Klicken bearbeiten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C6AE60A-B69C-4790-82F7-3882EDF23186}" type="slidenum">
              <a:rPr lang="de-DE" smtClean="0"/>
              <a:t>‹Nr.›</a:t>
            </a:fld>
            <a:endParaRPr lang="de-DE"/>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de-DE"/>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1632FDC-E97D-4399-937D-94698DAF04AF}" type="datetime1">
              <a:rPr lang="de-DE" smtClean="0"/>
              <a:t>18.09.2023</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2.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hyperlink" Target="http://www.multiplikatoren.trau-dich.de/"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ssb-do.de/files/0/15980-lsb_nrw_elternkompass_2017.pdf" TargetMode="External"/><Relationship Id="rId5" Type="http://schemas.openxmlformats.org/officeDocument/2006/relationships/slide" Target="slide12.xml"/><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slide" Target="slide12.xml"/><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12.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slide" Target="slide12.xml"/><Relationship Id="rId4" Type="http://schemas.openxmlformats.org/officeDocument/2006/relationships/slide" Target="slide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slide" Target="slide12.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hyperlink" Target="http://www.trau-dich.de/"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ssb-do.de/startseite/vereine/kinderschutz_im_sport/anne_tore___sind_wir_stark" TargetMode="External"/><Relationship Id="rId5" Type="http://schemas.openxmlformats.org/officeDocument/2006/relationships/slide" Target="slide1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 Target="slide3.xml"/><Relationship Id="rId7" Type="http://schemas.openxmlformats.org/officeDocument/2006/relationships/diagramLayout" Target="../diagrams/layout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slide" Target="slide12.xml"/><Relationship Id="rId10" Type="http://schemas.microsoft.com/office/2007/relationships/diagramDrawing" Target="../diagrams/drawing2.xml"/><Relationship Id="rId4" Type="http://schemas.openxmlformats.org/officeDocument/2006/relationships/slide" Target="slide6.xml"/><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2.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6888"/>
          <a:stretch/>
        </p:blipFill>
        <p:spPr bwMode="auto">
          <a:xfrm>
            <a:off x="-18944" y="0"/>
            <a:ext cx="8479376"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Julia\Documents\ATV\Briefbogen\emblem-ro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0432" y="6209928"/>
            <a:ext cx="683568"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ctrTitle"/>
          </p:nvPr>
        </p:nvSpPr>
        <p:spPr>
          <a:xfrm>
            <a:off x="395536" y="2492896"/>
            <a:ext cx="7543800" cy="1574031"/>
          </a:xfrm>
        </p:spPr>
        <p:txBody>
          <a:bodyPr/>
          <a:lstStyle/>
          <a:p>
            <a:pPr algn="ctr"/>
            <a:r>
              <a:rPr lang="de-DE" dirty="0"/>
              <a:t>Kinderschutz</a:t>
            </a:r>
          </a:p>
        </p:txBody>
      </p:sp>
    </p:spTree>
    <p:extLst>
      <p:ext uri="{BB962C8B-B14F-4D97-AF65-F5344CB8AC3E}">
        <p14:creationId xmlns:p14="http://schemas.microsoft.com/office/powerpoint/2010/main" val="240849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Informationen für Eltern</a:t>
            </a:r>
          </a:p>
        </p:txBody>
      </p:sp>
      <p:sp>
        <p:nvSpPr>
          <p:cNvPr id="4" name="Foliennummernplatzhalter 3"/>
          <p:cNvSpPr>
            <a:spLocks noGrp="1"/>
          </p:cNvSpPr>
          <p:nvPr>
            <p:ph type="sldNum" sz="quarter" idx="12"/>
          </p:nvPr>
        </p:nvSpPr>
        <p:spPr/>
        <p:txBody>
          <a:bodyPr/>
          <a:lstStyle/>
          <a:p>
            <a:fld id="{6C6AE60A-B69C-4790-82F7-3882EDF23186}" type="slidenum">
              <a:rPr lang="de-DE" smtClean="0"/>
              <a:t>10</a:t>
            </a:fld>
            <a:endParaRPr lang="de-DE"/>
          </a:p>
        </p:txBody>
      </p:sp>
      <p:pic>
        <p:nvPicPr>
          <p:cNvPr id="5" name="Picture 2" descr="C:\Users\Julia\Documents\ATV\Briefbogen\emblem-ro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6209928"/>
            <a:ext cx="683568" cy="648072"/>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uppieren 30"/>
          <p:cNvGrpSpPr/>
          <p:nvPr/>
        </p:nvGrpSpPr>
        <p:grpSpPr>
          <a:xfrm>
            <a:off x="8532440" y="1556792"/>
            <a:ext cx="558316" cy="576064"/>
            <a:chOff x="710715" y="2022534"/>
            <a:chExt cx="3033801" cy="3033801"/>
          </a:xfrm>
        </p:grpSpPr>
        <p:sp>
          <p:nvSpPr>
            <p:cNvPr id="32" name="Ellipse 31"/>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3"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3" action="ppaction://hlinksldjump"/>
                </a:rPr>
                <a:t>Kinder</a:t>
              </a:r>
              <a:endParaRPr lang="de-DE" sz="1000" b="1" kern="1200" dirty="0">
                <a:latin typeface="+mj-lt"/>
              </a:endParaRPr>
            </a:p>
          </p:txBody>
        </p:sp>
      </p:grpSp>
      <p:grpSp>
        <p:nvGrpSpPr>
          <p:cNvPr id="34" name="Gruppieren 33"/>
          <p:cNvGrpSpPr/>
          <p:nvPr/>
        </p:nvGrpSpPr>
        <p:grpSpPr>
          <a:xfrm>
            <a:off x="8532440" y="2636912"/>
            <a:ext cx="558316" cy="576064"/>
            <a:chOff x="710715" y="2022534"/>
            <a:chExt cx="3033801" cy="3033801"/>
          </a:xfrm>
        </p:grpSpPr>
        <p:sp>
          <p:nvSpPr>
            <p:cNvPr id="35" name="Ellipse 34"/>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6"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4" action="ppaction://hlinksldjump"/>
                </a:rPr>
                <a:t>Eltern</a:t>
              </a:r>
              <a:endParaRPr lang="de-DE" sz="1000" b="1" kern="1200" dirty="0">
                <a:latin typeface="+mj-lt"/>
              </a:endParaRPr>
            </a:p>
          </p:txBody>
        </p:sp>
      </p:grpSp>
      <p:grpSp>
        <p:nvGrpSpPr>
          <p:cNvPr id="37" name="Gruppieren 36"/>
          <p:cNvGrpSpPr/>
          <p:nvPr/>
        </p:nvGrpSpPr>
        <p:grpSpPr>
          <a:xfrm>
            <a:off x="8532440" y="3667336"/>
            <a:ext cx="558316" cy="625760"/>
            <a:chOff x="710715" y="1760813"/>
            <a:chExt cx="3033801" cy="3295522"/>
          </a:xfrm>
        </p:grpSpPr>
        <p:sp>
          <p:nvSpPr>
            <p:cNvPr id="38" name="Ellipse 37"/>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9" name="Ellipse 8"/>
            <p:cNvSpPr txBox="1"/>
            <p:nvPr/>
          </p:nvSpPr>
          <p:spPr>
            <a:xfrm>
              <a:off x="984048" y="1760813"/>
              <a:ext cx="2704347" cy="26545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5" action="ppaction://hlinksldjump"/>
                </a:rPr>
                <a:t>ÜL/</a:t>
              </a:r>
            </a:p>
            <a:p>
              <a:pPr lvl="0" algn="ctr" defTabSz="889000">
                <a:lnSpc>
                  <a:spcPct val="90000"/>
                </a:lnSpc>
                <a:spcBef>
                  <a:spcPct val="0"/>
                </a:spcBef>
                <a:spcAft>
                  <a:spcPct val="35000"/>
                </a:spcAft>
              </a:pPr>
              <a:r>
                <a:rPr lang="de-DE" sz="1000" b="1" kern="1200" dirty="0">
                  <a:latin typeface="+mj-lt"/>
                  <a:hlinkClick r:id="rId5" action="ppaction://hlinksldjump"/>
                </a:rPr>
                <a:t>Trainer</a:t>
              </a:r>
              <a:endParaRPr lang="de-DE" sz="1000" b="1" kern="1200" dirty="0">
                <a:latin typeface="+mj-lt"/>
              </a:endParaRPr>
            </a:p>
          </p:txBody>
        </p:sp>
      </p:grpSp>
      <p:sp>
        <p:nvSpPr>
          <p:cNvPr id="40" name="Textfeld 39"/>
          <p:cNvSpPr txBox="1"/>
          <p:nvPr/>
        </p:nvSpPr>
        <p:spPr>
          <a:xfrm>
            <a:off x="35496" y="6525344"/>
            <a:ext cx="3384376" cy="307777"/>
          </a:xfrm>
          <a:prstGeom prst="rect">
            <a:avLst/>
          </a:prstGeom>
          <a:noFill/>
        </p:spPr>
        <p:txBody>
          <a:bodyPr wrap="square" rtlCol="0">
            <a:spAutoFit/>
          </a:bodyPr>
          <a:lstStyle/>
          <a:p>
            <a:r>
              <a:rPr lang="de-DE" sz="1400" dirty="0">
                <a:latin typeface="+mj-lt"/>
              </a:rPr>
              <a:t>ATV Dorstfeld 1878 e.V. - Kinderschutz </a:t>
            </a:r>
          </a:p>
        </p:txBody>
      </p:sp>
      <p:sp>
        <p:nvSpPr>
          <p:cNvPr id="7" name="Textfeld 6"/>
          <p:cNvSpPr txBox="1"/>
          <p:nvPr/>
        </p:nvSpPr>
        <p:spPr>
          <a:xfrm>
            <a:off x="2855023" y="1100674"/>
            <a:ext cx="3433953" cy="584775"/>
          </a:xfrm>
          <a:prstGeom prst="rect">
            <a:avLst/>
          </a:prstGeom>
          <a:noFill/>
        </p:spPr>
        <p:txBody>
          <a:bodyPr wrap="none" rtlCol="0">
            <a:spAutoFit/>
          </a:bodyPr>
          <a:lstStyle/>
          <a:p>
            <a:r>
              <a:rPr lang="de-DE" sz="3200" dirty="0"/>
              <a:t>Handlungsleitfaden</a:t>
            </a:r>
          </a:p>
        </p:txBody>
      </p:sp>
      <p:pic>
        <p:nvPicPr>
          <p:cNvPr id="8" name="Grafik 7">
            <a:extLst>
              <a:ext uri="{FF2B5EF4-FFF2-40B4-BE49-F238E27FC236}">
                <a16:creationId xmlns:a16="http://schemas.microsoft.com/office/drawing/2014/main" id="{26540FA4-E67E-B9C4-0DA0-8F253CF8A51B}"/>
              </a:ext>
            </a:extLst>
          </p:cNvPr>
          <p:cNvPicPr>
            <a:picLocks noChangeAspect="1"/>
          </p:cNvPicPr>
          <p:nvPr/>
        </p:nvPicPr>
        <p:blipFill>
          <a:blip r:embed="rId6"/>
          <a:stretch>
            <a:fillRect/>
          </a:stretch>
        </p:blipFill>
        <p:spPr>
          <a:xfrm>
            <a:off x="90899" y="1558094"/>
            <a:ext cx="3905037" cy="4967250"/>
          </a:xfrm>
          <a:prstGeom prst="rect">
            <a:avLst/>
          </a:prstGeom>
        </p:spPr>
      </p:pic>
      <p:pic>
        <p:nvPicPr>
          <p:cNvPr id="10" name="Grafik 9">
            <a:extLst>
              <a:ext uri="{FF2B5EF4-FFF2-40B4-BE49-F238E27FC236}">
                <a16:creationId xmlns:a16="http://schemas.microsoft.com/office/drawing/2014/main" id="{CFF6785D-6E89-13DD-D895-093F452A52C0}"/>
              </a:ext>
            </a:extLst>
          </p:cNvPr>
          <p:cNvPicPr>
            <a:picLocks noChangeAspect="1"/>
          </p:cNvPicPr>
          <p:nvPr/>
        </p:nvPicPr>
        <p:blipFill>
          <a:blip r:embed="rId7"/>
          <a:stretch>
            <a:fillRect/>
          </a:stretch>
        </p:blipFill>
        <p:spPr>
          <a:xfrm>
            <a:off x="4216358" y="1941301"/>
            <a:ext cx="3645087" cy="4216617"/>
          </a:xfrm>
          <a:prstGeom prst="rect">
            <a:avLst/>
          </a:prstGeom>
        </p:spPr>
      </p:pic>
    </p:spTree>
    <p:extLst>
      <p:ext uri="{BB962C8B-B14F-4D97-AF65-F5344CB8AC3E}">
        <p14:creationId xmlns:p14="http://schemas.microsoft.com/office/powerpoint/2010/main" val="199240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Informationen für Eltern</a:t>
            </a:r>
          </a:p>
        </p:txBody>
      </p:sp>
      <p:sp>
        <p:nvSpPr>
          <p:cNvPr id="4" name="Foliennummernplatzhalter 3"/>
          <p:cNvSpPr>
            <a:spLocks noGrp="1"/>
          </p:cNvSpPr>
          <p:nvPr>
            <p:ph type="sldNum" sz="quarter" idx="12"/>
          </p:nvPr>
        </p:nvSpPr>
        <p:spPr/>
        <p:txBody>
          <a:bodyPr/>
          <a:lstStyle/>
          <a:p>
            <a:fld id="{6C6AE60A-B69C-4790-82F7-3882EDF23186}" type="slidenum">
              <a:rPr lang="de-DE" smtClean="0"/>
              <a:t>11</a:t>
            </a:fld>
            <a:endParaRPr lang="de-DE"/>
          </a:p>
        </p:txBody>
      </p:sp>
      <p:pic>
        <p:nvPicPr>
          <p:cNvPr id="5" name="Picture 2" descr="C:\Users\Julia\Documents\ATV\Briefbogen\emblem-ro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6209928"/>
            <a:ext cx="683568" cy="648072"/>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uppieren 30"/>
          <p:cNvGrpSpPr/>
          <p:nvPr/>
        </p:nvGrpSpPr>
        <p:grpSpPr>
          <a:xfrm>
            <a:off x="8532440" y="1556792"/>
            <a:ext cx="558316" cy="576064"/>
            <a:chOff x="710715" y="2022534"/>
            <a:chExt cx="3033801" cy="3033801"/>
          </a:xfrm>
        </p:grpSpPr>
        <p:sp>
          <p:nvSpPr>
            <p:cNvPr id="32" name="Ellipse 31"/>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3"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3" action="ppaction://hlinksldjump"/>
                </a:rPr>
                <a:t>Kinder</a:t>
              </a:r>
              <a:endParaRPr lang="de-DE" sz="1000" b="1" kern="1200" dirty="0">
                <a:latin typeface="+mj-lt"/>
              </a:endParaRPr>
            </a:p>
          </p:txBody>
        </p:sp>
      </p:grpSp>
      <p:grpSp>
        <p:nvGrpSpPr>
          <p:cNvPr id="34" name="Gruppieren 33"/>
          <p:cNvGrpSpPr/>
          <p:nvPr/>
        </p:nvGrpSpPr>
        <p:grpSpPr>
          <a:xfrm>
            <a:off x="8532440" y="2636912"/>
            <a:ext cx="558316" cy="576064"/>
            <a:chOff x="710715" y="2022534"/>
            <a:chExt cx="3033801" cy="3033801"/>
          </a:xfrm>
        </p:grpSpPr>
        <p:sp>
          <p:nvSpPr>
            <p:cNvPr id="35" name="Ellipse 34"/>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6"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4" action="ppaction://hlinksldjump"/>
                </a:rPr>
                <a:t>Eltern</a:t>
              </a:r>
              <a:endParaRPr lang="de-DE" sz="1000" b="1" kern="1200" dirty="0">
                <a:latin typeface="+mj-lt"/>
              </a:endParaRPr>
            </a:p>
          </p:txBody>
        </p:sp>
      </p:grpSp>
      <p:grpSp>
        <p:nvGrpSpPr>
          <p:cNvPr id="37" name="Gruppieren 36"/>
          <p:cNvGrpSpPr/>
          <p:nvPr/>
        </p:nvGrpSpPr>
        <p:grpSpPr>
          <a:xfrm>
            <a:off x="8532440" y="3667336"/>
            <a:ext cx="558316" cy="625760"/>
            <a:chOff x="710715" y="1760813"/>
            <a:chExt cx="3033801" cy="3295522"/>
          </a:xfrm>
        </p:grpSpPr>
        <p:sp>
          <p:nvSpPr>
            <p:cNvPr id="38" name="Ellipse 37"/>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9" name="Ellipse 8"/>
            <p:cNvSpPr txBox="1"/>
            <p:nvPr/>
          </p:nvSpPr>
          <p:spPr>
            <a:xfrm>
              <a:off x="984048" y="1760813"/>
              <a:ext cx="2704347" cy="26545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5" action="ppaction://hlinksldjump"/>
                </a:rPr>
                <a:t>ÜL/</a:t>
              </a:r>
            </a:p>
            <a:p>
              <a:pPr lvl="0" algn="ctr" defTabSz="889000">
                <a:lnSpc>
                  <a:spcPct val="90000"/>
                </a:lnSpc>
                <a:spcBef>
                  <a:spcPct val="0"/>
                </a:spcBef>
                <a:spcAft>
                  <a:spcPct val="35000"/>
                </a:spcAft>
              </a:pPr>
              <a:r>
                <a:rPr lang="de-DE" sz="1000" b="1" kern="1200" dirty="0">
                  <a:latin typeface="+mj-lt"/>
                  <a:hlinkClick r:id="rId5" action="ppaction://hlinksldjump"/>
                </a:rPr>
                <a:t>Trainer</a:t>
              </a:r>
              <a:endParaRPr lang="de-DE" sz="1000" b="1" kern="1200" dirty="0">
                <a:latin typeface="+mj-lt"/>
              </a:endParaRPr>
            </a:p>
          </p:txBody>
        </p:sp>
      </p:grpSp>
      <p:sp>
        <p:nvSpPr>
          <p:cNvPr id="40" name="Textfeld 39"/>
          <p:cNvSpPr txBox="1"/>
          <p:nvPr/>
        </p:nvSpPr>
        <p:spPr>
          <a:xfrm>
            <a:off x="35496" y="6525344"/>
            <a:ext cx="3384376" cy="307777"/>
          </a:xfrm>
          <a:prstGeom prst="rect">
            <a:avLst/>
          </a:prstGeom>
          <a:noFill/>
        </p:spPr>
        <p:txBody>
          <a:bodyPr wrap="square" rtlCol="0">
            <a:spAutoFit/>
          </a:bodyPr>
          <a:lstStyle/>
          <a:p>
            <a:r>
              <a:rPr lang="de-DE" sz="1400" dirty="0">
                <a:latin typeface="+mj-lt"/>
              </a:rPr>
              <a:t>ATV Dorstfeld 1878 e.V. - Kinderschutz </a:t>
            </a:r>
          </a:p>
        </p:txBody>
      </p:sp>
      <p:sp>
        <p:nvSpPr>
          <p:cNvPr id="17" name="Rechteck 16"/>
          <p:cNvSpPr/>
          <p:nvPr/>
        </p:nvSpPr>
        <p:spPr>
          <a:xfrm>
            <a:off x="755576" y="1439485"/>
            <a:ext cx="7128792" cy="923330"/>
          </a:xfrm>
          <a:prstGeom prst="rect">
            <a:avLst/>
          </a:prstGeom>
        </p:spPr>
        <p:txBody>
          <a:bodyPr wrap="square">
            <a:spAutoFit/>
          </a:bodyPr>
          <a:lstStyle/>
          <a:p>
            <a:endParaRPr lang="de-DE" dirty="0">
              <a:solidFill>
                <a:srgbClr val="000000"/>
              </a:solidFill>
              <a:latin typeface="+mj-lt"/>
            </a:endParaRPr>
          </a:p>
          <a:p>
            <a:r>
              <a:rPr lang="de-DE" dirty="0">
                <a:latin typeface="+mj-lt"/>
              </a:rPr>
              <a:t>Hier finden Sie Hinweise zu weiteren Informationsquellen:</a:t>
            </a:r>
          </a:p>
          <a:p>
            <a:endParaRPr lang="de-DE" dirty="0">
              <a:latin typeface="+mj-lt"/>
            </a:endParaRPr>
          </a:p>
        </p:txBody>
      </p:sp>
      <p:sp>
        <p:nvSpPr>
          <p:cNvPr id="18" name="Pfeil nach rechts 17"/>
          <p:cNvSpPr/>
          <p:nvPr/>
        </p:nvSpPr>
        <p:spPr>
          <a:xfrm>
            <a:off x="827584" y="2303579"/>
            <a:ext cx="5544616" cy="1341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hlinkClick r:id="rId6"/>
              </a:rPr>
              <a:t>Elternkompass</a:t>
            </a:r>
            <a:endParaRPr lang="de-DE" dirty="0"/>
          </a:p>
        </p:txBody>
      </p:sp>
      <p:sp>
        <p:nvSpPr>
          <p:cNvPr id="19" name="Pfeil nach rechts 18"/>
          <p:cNvSpPr/>
          <p:nvPr/>
        </p:nvSpPr>
        <p:spPr>
          <a:xfrm>
            <a:off x="821223" y="4149080"/>
            <a:ext cx="5544616" cy="1341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hlinkClick r:id="rId7"/>
              </a:rPr>
              <a:t>www.multiplikatoren.trau-dich.de</a:t>
            </a:r>
            <a:r>
              <a:rPr lang="de-DE" dirty="0"/>
              <a:t> </a:t>
            </a:r>
          </a:p>
        </p:txBody>
      </p:sp>
    </p:spTree>
    <p:extLst>
      <p:ext uri="{BB962C8B-B14F-4D97-AF65-F5344CB8AC3E}">
        <p14:creationId xmlns:p14="http://schemas.microsoft.com/office/powerpoint/2010/main" val="406976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Informationen für ÜL/Trainer</a:t>
            </a:r>
          </a:p>
        </p:txBody>
      </p:sp>
      <p:sp>
        <p:nvSpPr>
          <p:cNvPr id="4" name="Foliennummernplatzhalter 3"/>
          <p:cNvSpPr>
            <a:spLocks noGrp="1"/>
          </p:cNvSpPr>
          <p:nvPr>
            <p:ph type="sldNum" sz="quarter" idx="12"/>
          </p:nvPr>
        </p:nvSpPr>
        <p:spPr/>
        <p:txBody>
          <a:bodyPr/>
          <a:lstStyle/>
          <a:p>
            <a:fld id="{6C6AE60A-B69C-4790-82F7-3882EDF23186}" type="slidenum">
              <a:rPr lang="de-DE" smtClean="0"/>
              <a:t>12</a:t>
            </a:fld>
            <a:endParaRPr lang="de-DE"/>
          </a:p>
        </p:txBody>
      </p:sp>
      <p:pic>
        <p:nvPicPr>
          <p:cNvPr id="5" name="Picture 2" descr="C:\Users\Julia\Documents\ATV\Briefbogen\emblem-ro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6209928"/>
            <a:ext cx="683568" cy="648072"/>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uppieren 30"/>
          <p:cNvGrpSpPr/>
          <p:nvPr/>
        </p:nvGrpSpPr>
        <p:grpSpPr>
          <a:xfrm>
            <a:off x="8532440" y="1556792"/>
            <a:ext cx="558316" cy="576064"/>
            <a:chOff x="710715" y="2022534"/>
            <a:chExt cx="3033801" cy="3033801"/>
          </a:xfrm>
        </p:grpSpPr>
        <p:sp>
          <p:nvSpPr>
            <p:cNvPr id="32" name="Ellipse 31"/>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3"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3" action="ppaction://hlinksldjump"/>
                </a:rPr>
                <a:t>Kinder</a:t>
              </a:r>
              <a:endParaRPr lang="de-DE" sz="1000" b="1" kern="1200" dirty="0">
                <a:latin typeface="+mj-lt"/>
              </a:endParaRPr>
            </a:p>
          </p:txBody>
        </p:sp>
      </p:grpSp>
      <p:grpSp>
        <p:nvGrpSpPr>
          <p:cNvPr id="34" name="Gruppieren 33"/>
          <p:cNvGrpSpPr/>
          <p:nvPr/>
        </p:nvGrpSpPr>
        <p:grpSpPr>
          <a:xfrm>
            <a:off x="8532440" y="2636912"/>
            <a:ext cx="558316" cy="576064"/>
            <a:chOff x="710715" y="2022534"/>
            <a:chExt cx="3033801" cy="3033801"/>
          </a:xfrm>
        </p:grpSpPr>
        <p:sp>
          <p:nvSpPr>
            <p:cNvPr id="35" name="Ellipse 34"/>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6"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4" action="ppaction://hlinksldjump"/>
                </a:rPr>
                <a:t>Eltern</a:t>
              </a:r>
              <a:endParaRPr lang="de-DE" sz="1000" b="1" kern="1200" dirty="0">
                <a:latin typeface="+mj-lt"/>
              </a:endParaRPr>
            </a:p>
          </p:txBody>
        </p:sp>
      </p:grpSp>
      <p:grpSp>
        <p:nvGrpSpPr>
          <p:cNvPr id="37" name="Gruppieren 36"/>
          <p:cNvGrpSpPr/>
          <p:nvPr/>
        </p:nvGrpSpPr>
        <p:grpSpPr>
          <a:xfrm>
            <a:off x="8532440" y="3667336"/>
            <a:ext cx="558316" cy="625760"/>
            <a:chOff x="710715" y="1760813"/>
            <a:chExt cx="3033801" cy="3295522"/>
          </a:xfrm>
        </p:grpSpPr>
        <p:sp>
          <p:nvSpPr>
            <p:cNvPr id="38" name="Ellipse 37"/>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9" name="Ellipse 8"/>
            <p:cNvSpPr txBox="1"/>
            <p:nvPr/>
          </p:nvSpPr>
          <p:spPr>
            <a:xfrm>
              <a:off x="984048" y="1760813"/>
              <a:ext cx="2704347" cy="26545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5" action="ppaction://hlinksldjump"/>
                </a:rPr>
                <a:t>ÜL/</a:t>
              </a:r>
            </a:p>
            <a:p>
              <a:pPr lvl="0" algn="ctr" defTabSz="889000">
                <a:lnSpc>
                  <a:spcPct val="90000"/>
                </a:lnSpc>
                <a:spcBef>
                  <a:spcPct val="0"/>
                </a:spcBef>
                <a:spcAft>
                  <a:spcPct val="35000"/>
                </a:spcAft>
              </a:pPr>
              <a:r>
                <a:rPr lang="de-DE" sz="1000" b="1" kern="1200" dirty="0">
                  <a:latin typeface="+mj-lt"/>
                  <a:hlinkClick r:id="rId5" action="ppaction://hlinksldjump"/>
                </a:rPr>
                <a:t>Trainer</a:t>
              </a:r>
              <a:endParaRPr lang="de-DE" sz="1000" b="1" kern="1200" dirty="0">
                <a:latin typeface="+mj-lt"/>
              </a:endParaRPr>
            </a:p>
          </p:txBody>
        </p:sp>
      </p:grpSp>
      <p:sp>
        <p:nvSpPr>
          <p:cNvPr id="40" name="Textfeld 39"/>
          <p:cNvSpPr txBox="1"/>
          <p:nvPr/>
        </p:nvSpPr>
        <p:spPr>
          <a:xfrm>
            <a:off x="35496" y="6525344"/>
            <a:ext cx="3384376" cy="307777"/>
          </a:xfrm>
          <a:prstGeom prst="rect">
            <a:avLst/>
          </a:prstGeom>
          <a:noFill/>
        </p:spPr>
        <p:txBody>
          <a:bodyPr wrap="square" rtlCol="0">
            <a:spAutoFit/>
          </a:bodyPr>
          <a:lstStyle/>
          <a:p>
            <a:r>
              <a:rPr lang="de-DE" sz="1400" dirty="0">
                <a:latin typeface="+mj-lt"/>
              </a:rPr>
              <a:t>ATV Dorstfeld 1878 e.V. - Kinderschutz </a:t>
            </a:r>
          </a:p>
        </p:txBody>
      </p:sp>
      <p:sp>
        <p:nvSpPr>
          <p:cNvPr id="16" name="Textfeld 15"/>
          <p:cNvSpPr txBox="1"/>
          <p:nvPr/>
        </p:nvSpPr>
        <p:spPr>
          <a:xfrm>
            <a:off x="2987824" y="1490495"/>
            <a:ext cx="2970685" cy="584775"/>
          </a:xfrm>
          <a:prstGeom prst="rect">
            <a:avLst/>
          </a:prstGeom>
          <a:noFill/>
        </p:spPr>
        <p:txBody>
          <a:bodyPr wrap="none" rtlCol="0">
            <a:spAutoFit/>
          </a:bodyPr>
          <a:lstStyle/>
          <a:p>
            <a:r>
              <a:rPr lang="de-DE" sz="3200" dirty="0"/>
              <a:t>Führungszeugnis</a:t>
            </a:r>
          </a:p>
        </p:txBody>
      </p:sp>
      <p:sp>
        <p:nvSpPr>
          <p:cNvPr id="3" name="Rechteck 2"/>
          <p:cNvSpPr/>
          <p:nvPr/>
        </p:nvSpPr>
        <p:spPr>
          <a:xfrm>
            <a:off x="457200" y="2158324"/>
            <a:ext cx="2530624" cy="4247317"/>
          </a:xfrm>
          <a:prstGeom prst="rect">
            <a:avLst/>
          </a:prstGeom>
        </p:spPr>
        <p:txBody>
          <a:bodyPr wrap="square">
            <a:spAutoFit/>
          </a:bodyPr>
          <a:lstStyle/>
          <a:p>
            <a:r>
              <a:rPr lang="de-DE" dirty="0"/>
              <a:t>Aufgrund der Umsetzung des § 72 a SGB VIII müssen Personen, die im Verein Kinder und Jugendliche beaufsichtigen, betreuen, erziehen, ausbilden oder einen vergleichbaren Kontakt haben dem Verein ein erweitertes Führungszeugnis vorlegen.</a:t>
            </a:r>
          </a:p>
          <a:p>
            <a:r>
              <a:rPr lang="de-DE" b="1" dirty="0"/>
              <a:t>Dieses Führungszeugnis ist kostenfrei!</a:t>
            </a:r>
            <a:endParaRPr lang="de-DE" dirty="0"/>
          </a:p>
        </p:txBody>
      </p:sp>
      <p:pic>
        <p:nvPicPr>
          <p:cNvPr id="1026" name="Picture 2" descr="Das Polizeiliche Führungszeugnis... - Polizei NRW Dortmund | Facebook">
            <a:extLst>
              <a:ext uri="{FF2B5EF4-FFF2-40B4-BE49-F238E27FC236}">
                <a16:creationId xmlns:a16="http://schemas.microsoft.com/office/drawing/2014/main" id="{1A427EFB-144D-44F9-E921-3077289EFF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0108" y="2475278"/>
            <a:ext cx="2705075" cy="377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0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Informationen für ÜL/Trainer</a:t>
            </a:r>
          </a:p>
        </p:txBody>
      </p:sp>
      <p:sp>
        <p:nvSpPr>
          <p:cNvPr id="4" name="Foliennummernplatzhalter 3"/>
          <p:cNvSpPr>
            <a:spLocks noGrp="1"/>
          </p:cNvSpPr>
          <p:nvPr>
            <p:ph type="sldNum" sz="quarter" idx="12"/>
          </p:nvPr>
        </p:nvSpPr>
        <p:spPr/>
        <p:txBody>
          <a:bodyPr/>
          <a:lstStyle/>
          <a:p>
            <a:fld id="{6C6AE60A-B69C-4790-82F7-3882EDF23186}" type="slidenum">
              <a:rPr lang="de-DE" smtClean="0"/>
              <a:t>13</a:t>
            </a:fld>
            <a:endParaRPr lang="de-DE"/>
          </a:p>
        </p:txBody>
      </p:sp>
      <p:pic>
        <p:nvPicPr>
          <p:cNvPr id="5" name="Picture 2" descr="C:\Users\Julia\Documents\ATV\Briefbogen\emblem-ro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6209928"/>
            <a:ext cx="683568" cy="648072"/>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uppieren 30"/>
          <p:cNvGrpSpPr/>
          <p:nvPr/>
        </p:nvGrpSpPr>
        <p:grpSpPr>
          <a:xfrm>
            <a:off x="8532440" y="1556792"/>
            <a:ext cx="558316" cy="576064"/>
            <a:chOff x="710715" y="2022534"/>
            <a:chExt cx="3033801" cy="3033801"/>
          </a:xfrm>
        </p:grpSpPr>
        <p:sp>
          <p:nvSpPr>
            <p:cNvPr id="32" name="Ellipse 31"/>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3"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3" action="ppaction://hlinksldjump"/>
                </a:rPr>
                <a:t>Kinder</a:t>
              </a:r>
              <a:endParaRPr lang="de-DE" sz="1000" b="1" kern="1200" dirty="0">
                <a:latin typeface="+mj-lt"/>
              </a:endParaRPr>
            </a:p>
          </p:txBody>
        </p:sp>
      </p:grpSp>
      <p:grpSp>
        <p:nvGrpSpPr>
          <p:cNvPr id="34" name="Gruppieren 33"/>
          <p:cNvGrpSpPr/>
          <p:nvPr/>
        </p:nvGrpSpPr>
        <p:grpSpPr>
          <a:xfrm>
            <a:off x="8532440" y="2636912"/>
            <a:ext cx="558316" cy="576064"/>
            <a:chOff x="710715" y="2022534"/>
            <a:chExt cx="3033801" cy="3033801"/>
          </a:xfrm>
        </p:grpSpPr>
        <p:sp>
          <p:nvSpPr>
            <p:cNvPr id="35" name="Ellipse 34"/>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6"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4" action="ppaction://hlinksldjump"/>
                </a:rPr>
                <a:t>Eltern</a:t>
              </a:r>
              <a:endParaRPr lang="de-DE" sz="1000" b="1" kern="1200" dirty="0">
                <a:latin typeface="+mj-lt"/>
              </a:endParaRPr>
            </a:p>
          </p:txBody>
        </p:sp>
      </p:grpSp>
      <p:grpSp>
        <p:nvGrpSpPr>
          <p:cNvPr id="37" name="Gruppieren 36"/>
          <p:cNvGrpSpPr/>
          <p:nvPr/>
        </p:nvGrpSpPr>
        <p:grpSpPr>
          <a:xfrm>
            <a:off x="8532440" y="3667336"/>
            <a:ext cx="558316" cy="625760"/>
            <a:chOff x="710715" y="1760813"/>
            <a:chExt cx="3033801" cy="3295522"/>
          </a:xfrm>
        </p:grpSpPr>
        <p:sp>
          <p:nvSpPr>
            <p:cNvPr id="38" name="Ellipse 37"/>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9" name="Ellipse 8"/>
            <p:cNvSpPr txBox="1"/>
            <p:nvPr/>
          </p:nvSpPr>
          <p:spPr>
            <a:xfrm>
              <a:off x="984048" y="1760813"/>
              <a:ext cx="2704347" cy="26545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5" action="ppaction://hlinksldjump"/>
                </a:rPr>
                <a:t>ÜL/</a:t>
              </a:r>
            </a:p>
            <a:p>
              <a:pPr lvl="0" algn="ctr" defTabSz="889000">
                <a:lnSpc>
                  <a:spcPct val="90000"/>
                </a:lnSpc>
                <a:spcBef>
                  <a:spcPct val="0"/>
                </a:spcBef>
                <a:spcAft>
                  <a:spcPct val="35000"/>
                </a:spcAft>
              </a:pPr>
              <a:r>
                <a:rPr lang="de-DE" sz="1000" b="1" kern="1200" dirty="0">
                  <a:latin typeface="+mj-lt"/>
                  <a:hlinkClick r:id="rId5" action="ppaction://hlinksldjump"/>
                </a:rPr>
                <a:t>Trainer</a:t>
              </a:r>
              <a:endParaRPr lang="de-DE" sz="1000" b="1" kern="1200" dirty="0">
                <a:latin typeface="+mj-lt"/>
              </a:endParaRPr>
            </a:p>
          </p:txBody>
        </p:sp>
      </p:grpSp>
      <p:sp>
        <p:nvSpPr>
          <p:cNvPr id="40" name="Textfeld 39"/>
          <p:cNvSpPr txBox="1"/>
          <p:nvPr/>
        </p:nvSpPr>
        <p:spPr>
          <a:xfrm>
            <a:off x="35496" y="6525344"/>
            <a:ext cx="3384376" cy="307777"/>
          </a:xfrm>
          <a:prstGeom prst="rect">
            <a:avLst/>
          </a:prstGeom>
          <a:noFill/>
        </p:spPr>
        <p:txBody>
          <a:bodyPr wrap="square" rtlCol="0">
            <a:spAutoFit/>
          </a:bodyPr>
          <a:lstStyle/>
          <a:p>
            <a:r>
              <a:rPr lang="de-DE" sz="1400" dirty="0">
                <a:latin typeface="+mj-lt"/>
              </a:rPr>
              <a:t>ATV Dorstfeld 1878 e.V. - Kinderschutz </a:t>
            </a:r>
          </a:p>
        </p:txBody>
      </p:sp>
      <p:sp>
        <p:nvSpPr>
          <p:cNvPr id="16" name="Textfeld 15"/>
          <p:cNvSpPr txBox="1"/>
          <p:nvPr/>
        </p:nvSpPr>
        <p:spPr>
          <a:xfrm>
            <a:off x="2271461" y="1445093"/>
            <a:ext cx="3991477" cy="584775"/>
          </a:xfrm>
          <a:prstGeom prst="rect">
            <a:avLst/>
          </a:prstGeom>
          <a:noFill/>
        </p:spPr>
        <p:txBody>
          <a:bodyPr wrap="none" rtlCol="0">
            <a:spAutoFit/>
          </a:bodyPr>
          <a:lstStyle/>
          <a:p>
            <a:pPr algn="ctr"/>
            <a:r>
              <a:rPr lang="de-DE" sz="3200" dirty="0"/>
              <a:t>Dokumentationsbogen</a:t>
            </a:r>
          </a:p>
        </p:txBody>
      </p:sp>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0637"/>
          <a:stretch/>
        </p:blipFill>
        <p:spPr bwMode="auto">
          <a:xfrm>
            <a:off x="1230494" y="2355119"/>
            <a:ext cx="3036705" cy="328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rotWithShape="1">
          <a:blip r:embed="rId7"/>
          <a:srcRect t="9860" b="-1"/>
          <a:stretch/>
        </p:blipFill>
        <p:spPr>
          <a:xfrm>
            <a:off x="4267199" y="2529635"/>
            <a:ext cx="2896792" cy="3109555"/>
          </a:xfrm>
          <a:prstGeom prst="rect">
            <a:avLst/>
          </a:prstGeom>
        </p:spPr>
      </p:pic>
      <p:sp>
        <p:nvSpPr>
          <p:cNvPr id="22" name="Textfeld 21"/>
          <p:cNvSpPr txBox="1"/>
          <p:nvPr/>
        </p:nvSpPr>
        <p:spPr>
          <a:xfrm>
            <a:off x="1727818" y="5875923"/>
            <a:ext cx="5078762" cy="338554"/>
          </a:xfrm>
          <a:prstGeom prst="rect">
            <a:avLst/>
          </a:prstGeom>
          <a:noFill/>
        </p:spPr>
        <p:txBody>
          <a:bodyPr wrap="none" rtlCol="0">
            <a:spAutoFit/>
          </a:bodyPr>
          <a:lstStyle/>
          <a:p>
            <a:pPr algn="ctr"/>
            <a:r>
              <a:rPr lang="de-DE" sz="1600" dirty="0"/>
              <a:t>Die Dokumentationsbögen unterstützen die ersten Schritte</a:t>
            </a:r>
          </a:p>
        </p:txBody>
      </p:sp>
    </p:spTree>
    <p:extLst>
      <p:ext uri="{BB962C8B-B14F-4D97-AF65-F5344CB8AC3E}">
        <p14:creationId xmlns:p14="http://schemas.microsoft.com/office/powerpoint/2010/main" val="1208553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Informationen für alle</a:t>
            </a:r>
          </a:p>
        </p:txBody>
      </p:sp>
      <p:sp>
        <p:nvSpPr>
          <p:cNvPr id="4" name="Foliennummernplatzhalter 3"/>
          <p:cNvSpPr>
            <a:spLocks noGrp="1"/>
          </p:cNvSpPr>
          <p:nvPr>
            <p:ph type="sldNum" sz="quarter" idx="12"/>
          </p:nvPr>
        </p:nvSpPr>
        <p:spPr/>
        <p:txBody>
          <a:bodyPr/>
          <a:lstStyle/>
          <a:p>
            <a:fld id="{6C6AE60A-B69C-4790-82F7-3882EDF23186}" type="slidenum">
              <a:rPr lang="de-DE" smtClean="0"/>
              <a:t>14</a:t>
            </a:fld>
            <a:endParaRPr lang="de-DE"/>
          </a:p>
        </p:txBody>
      </p:sp>
      <p:pic>
        <p:nvPicPr>
          <p:cNvPr id="5" name="Picture 2" descr="C:\Users\Julia\Documents\ATV\Briefbogen\emblem-ro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6209928"/>
            <a:ext cx="683568" cy="64807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en 12"/>
          <p:cNvGrpSpPr/>
          <p:nvPr/>
        </p:nvGrpSpPr>
        <p:grpSpPr>
          <a:xfrm>
            <a:off x="8532440" y="1556792"/>
            <a:ext cx="558316" cy="576064"/>
            <a:chOff x="710715" y="2022534"/>
            <a:chExt cx="3033801" cy="3033801"/>
          </a:xfrm>
        </p:grpSpPr>
        <p:sp>
          <p:nvSpPr>
            <p:cNvPr id="14" name="Ellipse 13"/>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15"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3" action="ppaction://hlinksldjump"/>
                </a:rPr>
                <a:t>Kinder</a:t>
              </a:r>
              <a:endParaRPr lang="de-DE" sz="1000" b="1" kern="1200" dirty="0">
                <a:latin typeface="+mj-lt"/>
              </a:endParaRPr>
            </a:p>
          </p:txBody>
        </p:sp>
      </p:grpSp>
      <p:grpSp>
        <p:nvGrpSpPr>
          <p:cNvPr id="22" name="Gruppieren 21"/>
          <p:cNvGrpSpPr/>
          <p:nvPr/>
        </p:nvGrpSpPr>
        <p:grpSpPr>
          <a:xfrm>
            <a:off x="8532440" y="2636912"/>
            <a:ext cx="558316" cy="576064"/>
            <a:chOff x="710715" y="2022534"/>
            <a:chExt cx="3033801" cy="3033801"/>
          </a:xfrm>
        </p:grpSpPr>
        <p:sp>
          <p:nvSpPr>
            <p:cNvPr id="23" name="Ellipse 22"/>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24"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4" action="ppaction://hlinksldjump"/>
                </a:rPr>
                <a:t>Eltern</a:t>
              </a:r>
              <a:endParaRPr lang="de-DE" sz="1000" b="1" kern="1200" dirty="0">
                <a:latin typeface="+mj-lt"/>
              </a:endParaRPr>
            </a:p>
          </p:txBody>
        </p:sp>
      </p:grpSp>
      <p:grpSp>
        <p:nvGrpSpPr>
          <p:cNvPr id="25" name="Gruppieren 24"/>
          <p:cNvGrpSpPr/>
          <p:nvPr/>
        </p:nvGrpSpPr>
        <p:grpSpPr>
          <a:xfrm>
            <a:off x="8532440" y="3667336"/>
            <a:ext cx="558316" cy="625760"/>
            <a:chOff x="710715" y="1760813"/>
            <a:chExt cx="3033801" cy="3295522"/>
          </a:xfrm>
        </p:grpSpPr>
        <p:sp>
          <p:nvSpPr>
            <p:cNvPr id="26" name="Ellipse 25"/>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27" name="Ellipse 8"/>
            <p:cNvSpPr txBox="1"/>
            <p:nvPr/>
          </p:nvSpPr>
          <p:spPr>
            <a:xfrm>
              <a:off x="984048" y="1760813"/>
              <a:ext cx="2704347" cy="26545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5" action="ppaction://hlinksldjump"/>
                </a:rPr>
                <a:t>ÜL/</a:t>
              </a:r>
            </a:p>
            <a:p>
              <a:pPr lvl="0" algn="ctr" defTabSz="889000">
                <a:lnSpc>
                  <a:spcPct val="90000"/>
                </a:lnSpc>
                <a:spcBef>
                  <a:spcPct val="0"/>
                </a:spcBef>
                <a:spcAft>
                  <a:spcPct val="35000"/>
                </a:spcAft>
              </a:pPr>
              <a:r>
                <a:rPr lang="de-DE" sz="1000" b="1" kern="1200" dirty="0">
                  <a:latin typeface="+mj-lt"/>
                  <a:hlinkClick r:id="rId5" action="ppaction://hlinksldjump"/>
                </a:rPr>
                <a:t>Trainer</a:t>
              </a:r>
              <a:endParaRPr lang="de-DE" sz="1000" b="1" kern="1200" dirty="0">
                <a:latin typeface="+mj-lt"/>
              </a:endParaRPr>
            </a:p>
          </p:txBody>
        </p:sp>
      </p:grpSp>
      <p:sp>
        <p:nvSpPr>
          <p:cNvPr id="28" name="Textfeld 27"/>
          <p:cNvSpPr txBox="1"/>
          <p:nvPr/>
        </p:nvSpPr>
        <p:spPr>
          <a:xfrm>
            <a:off x="35496" y="6525344"/>
            <a:ext cx="3384376" cy="307777"/>
          </a:xfrm>
          <a:prstGeom prst="rect">
            <a:avLst/>
          </a:prstGeom>
          <a:noFill/>
        </p:spPr>
        <p:txBody>
          <a:bodyPr wrap="square" rtlCol="0">
            <a:spAutoFit/>
          </a:bodyPr>
          <a:lstStyle/>
          <a:p>
            <a:r>
              <a:rPr lang="de-DE" sz="1400" dirty="0">
                <a:latin typeface="+mj-lt"/>
              </a:rPr>
              <a:t>ATV Dorstfeld 1878 e.V. - Kinderschutz </a:t>
            </a:r>
          </a:p>
        </p:txBody>
      </p:sp>
      <p:pic>
        <p:nvPicPr>
          <p:cNvPr id="3" name="Grafik 2"/>
          <p:cNvPicPr>
            <a:picLocks noChangeAspect="1"/>
          </p:cNvPicPr>
          <p:nvPr/>
        </p:nvPicPr>
        <p:blipFill>
          <a:blip r:embed="rId6"/>
          <a:stretch>
            <a:fillRect/>
          </a:stretch>
        </p:blipFill>
        <p:spPr>
          <a:xfrm>
            <a:off x="3131840" y="1124745"/>
            <a:ext cx="5047219" cy="5708376"/>
          </a:xfrm>
          <a:prstGeom prst="rect">
            <a:avLst/>
          </a:prstGeom>
        </p:spPr>
      </p:pic>
      <p:sp>
        <p:nvSpPr>
          <p:cNvPr id="31" name="Rechteck 30"/>
          <p:cNvSpPr/>
          <p:nvPr/>
        </p:nvSpPr>
        <p:spPr>
          <a:xfrm>
            <a:off x="395536" y="2442036"/>
            <a:ext cx="1656184" cy="1477328"/>
          </a:xfrm>
          <a:prstGeom prst="rect">
            <a:avLst/>
          </a:prstGeom>
        </p:spPr>
        <p:txBody>
          <a:bodyPr wrap="square">
            <a:spAutoFit/>
          </a:bodyPr>
          <a:lstStyle/>
          <a:p>
            <a:r>
              <a:rPr lang="de-DE" dirty="0">
                <a:solidFill>
                  <a:srgbClr val="000000"/>
                </a:solidFill>
                <a:latin typeface="+mj-lt"/>
              </a:rPr>
              <a:t>Fachstellen zum Thema Kinderschutz in Dortmund</a:t>
            </a:r>
            <a:r>
              <a:rPr lang="de-DE" dirty="0">
                <a:latin typeface="+mj-lt"/>
              </a:rPr>
              <a:t>:</a:t>
            </a:r>
          </a:p>
          <a:p>
            <a:endParaRPr lang="de-DE" dirty="0">
              <a:latin typeface="+mj-lt"/>
            </a:endParaRPr>
          </a:p>
        </p:txBody>
      </p:sp>
    </p:spTree>
    <p:extLst>
      <p:ext uri="{BB962C8B-B14F-4D97-AF65-F5344CB8AC3E}">
        <p14:creationId xmlns:p14="http://schemas.microsoft.com/office/powerpoint/2010/main" val="238587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Informationen für…</a:t>
            </a:r>
          </a:p>
        </p:txBody>
      </p:sp>
      <p:sp>
        <p:nvSpPr>
          <p:cNvPr id="4" name="Foliennummernplatzhalter 3"/>
          <p:cNvSpPr>
            <a:spLocks noGrp="1"/>
          </p:cNvSpPr>
          <p:nvPr>
            <p:ph type="sldNum" sz="quarter" idx="12"/>
          </p:nvPr>
        </p:nvSpPr>
        <p:spPr/>
        <p:txBody>
          <a:bodyPr/>
          <a:lstStyle/>
          <a:p>
            <a:fld id="{6C6AE60A-B69C-4790-82F7-3882EDF23186}" type="slidenum">
              <a:rPr lang="de-DE" smtClean="0"/>
              <a:t>2</a:t>
            </a:fld>
            <a:endParaRPr lang="de-DE"/>
          </a:p>
        </p:txBody>
      </p:sp>
      <p:pic>
        <p:nvPicPr>
          <p:cNvPr id="5" name="Picture 2" descr="C:\Users\Julia\Documents\ATV\Briefbogen\emblem-ro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6209928"/>
            <a:ext cx="683568" cy="648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m 6"/>
          <p:cNvGraphicFramePr/>
          <p:nvPr>
            <p:extLst>
              <p:ext uri="{D42A27DB-BD31-4B8C-83A1-F6EECF244321}">
                <p14:modId xmlns:p14="http://schemas.microsoft.com/office/powerpoint/2010/main" val="2358474531"/>
              </p:ext>
            </p:extLst>
          </p:nvPr>
        </p:nvGraphicFramePr>
        <p:xfrm>
          <a:off x="457200" y="1397000"/>
          <a:ext cx="7162800"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35496" y="6525344"/>
            <a:ext cx="3384376" cy="307777"/>
          </a:xfrm>
          <a:prstGeom prst="rect">
            <a:avLst/>
          </a:prstGeom>
          <a:noFill/>
        </p:spPr>
        <p:txBody>
          <a:bodyPr wrap="square" rtlCol="0">
            <a:spAutoFit/>
          </a:bodyPr>
          <a:lstStyle/>
          <a:p>
            <a:r>
              <a:rPr lang="de-DE" sz="1400" dirty="0">
                <a:latin typeface="+mj-lt"/>
              </a:rPr>
              <a:t>ATV Dorstfeld 1878 e.V. - Kinderschutz </a:t>
            </a:r>
          </a:p>
        </p:txBody>
      </p:sp>
    </p:spTree>
    <p:extLst>
      <p:ext uri="{BB962C8B-B14F-4D97-AF65-F5344CB8AC3E}">
        <p14:creationId xmlns:p14="http://schemas.microsoft.com/office/powerpoint/2010/main" val="4141375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Informationen für Kinder</a:t>
            </a:r>
          </a:p>
        </p:txBody>
      </p:sp>
      <p:sp>
        <p:nvSpPr>
          <p:cNvPr id="4" name="Foliennummernplatzhalter 3"/>
          <p:cNvSpPr>
            <a:spLocks noGrp="1"/>
          </p:cNvSpPr>
          <p:nvPr>
            <p:ph type="sldNum" sz="quarter" idx="12"/>
          </p:nvPr>
        </p:nvSpPr>
        <p:spPr/>
        <p:txBody>
          <a:bodyPr/>
          <a:lstStyle/>
          <a:p>
            <a:fld id="{6C6AE60A-B69C-4790-82F7-3882EDF23186}" type="slidenum">
              <a:rPr lang="de-DE" smtClean="0"/>
              <a:t>3</a:t>
            </a:fld>
            <a:endParaRPr lang="de-DE"/>
          </a:p>
        </p:txBody>
      </p:sp>
      <p:pic>
        <p:nvPicPr>
          <p:cNvPr id="5" name="Picture 2" descr="C:\Users\Julia\Documents\ATV\Briefbogen\emblem-ro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6209928"/>
            <a:ext cx="683568" cy="64807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en 12"/>
          <p:cNvGrpSpPr/>
          <p:nvPr/>
        </p:nvGrpSpPr>
        <p:grpSpPr>
          <a:xfrm>
            <a:off x="8532440" y="1556792"/>
            <a:ext cx="558316" cy="576064"/>
            <a:chOff x="710715" y="2022534"/>
            <a:chExt cx="3033801" cy="3033801"/>
          </a:xfrm>
        </p:grpSpPr>
        <p:sp>
          <p:nvSpPr>
            <p:cNvPr id="14" name="Ellipse 13"/>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15"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3" action="ppaction://hlinksldjump"/>
                </a:rPr>
                <a:t>Kinder</a:t>
              </a:r>
              <a:endParaRPr lang="de-DE" sz="1000" b="1" kern="1200" dirty="0">
                <a:latin typeface="+mj-lt"/>
              </a:endParaRPr>
            </a:p>
          </p:txBody>
        </p:sp>
      </p:grpSp>
      <p:grpSp>
        <p:nvGrpSpPr>
          <p:cNvPr id="22" name="Gruppieren 21"/>
          <p:cNvGrpSpPr/>
          <p:nvPr/>
        </p:nvGrpSpPr>
        <p:grpSpPr>
          <a:xfrm>
            <a:off x="8532440" y="2636912"/>
            <a:ext cx="558316" cy="576064"/>
            <a:chOff x="710715" y="2022534"/>
            <a:chExt cx="3033801" cy="3033801"/>
          </a:xfrm>
        </p:grpSpPr>
        <p:sp>
          <p:nvSpPr>
            <p:cNvPr id="23" name="Ellipse 22"/>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24"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4" action="ppaction://hlinksldjump"/>
                </a:rPr>
                <a:t>Eltern</a:t>
              </a:r>
              <a:endParaRPr lang="de-DE" sz="1000" b="1" kern="1200" dirty="0">
                <a:latin typeface="+mj-lt"/>
              </a:endParaRPr>
            </a:p>
          </p:txBody>
        </p:sp>
      </p:grpSp>
      <p:grpSp>
        <p:nvGrpSpPr>
          <p:cNvPr id="25" name="Gruppieren 24"/>
          <p:cNvGrpSpPr/>
          <p:nvPr/>
        </p:nvGrpSpPr>
        <p:grpSpPr>
          <a:xfrm>
            <a:off x="8532440" y="3667336"/>
            <a:ext cx="558316" cy="625760"/>
            <a:chOff x="710715" y="1760813"/>
            <a:chExt cx="3033801" cy="3295522"/>
          </a:xfrm>
        </p:grpSpPr>
        <p:sp>
          <p:nvSpPr>
            <p:cNvPr id="26" name="Ellipse 25"/>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27" name="Ellipse 8"/>
            <p:cNvSpPr txBox="1"/>
            <p:nvPr/>
          </p:nvSpPr>
          <p:spPr>
            <a:xfrm>
              <a:off x="984048" y="1760813"/>
              <a:ext cx="2704347" cy="26545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5" action="ppaction://hlinksldjump"/>
                </a:rPr>
                <a:t>ÜL/</a:t>
              </a:r>
            </a:p>
            <a:p>
              <a:pPr lvl="0" algn="ctr" defTabSz="889000">
                <a:lnSpc>
                  <a:spcPct val="90000"/>
                </a:lnSpc>
                <a:spcBef>
                  <a:spcPct val="0"/>
                </a:spcBef>
                <a:spcAft>
                  <a:spcPct val="35000"/>
                </a:spcAft>
              </a:pPr>
              <a:r>
                <a:rPr lang="de-DE" sz="1000" b="1" kern="1200" dirty="0">
                  <a:latin typeface="+mj-lt"/>
                  <a:hlinkClick r:id="rId5" action="ppaction://hlinksldjump"/>
                </a:rPr>
                <a:t>Trainer</a:t>
              </a:r>
              <a:endParaRPr lang="de-DE" sz="1000" b="1" kern="1200" dirty="0">
                <a:latin typeface="+mj-lt"/>
              </a:endParaRPr>
            </a:p>
          </p:txBody>
        </p:sp>
      </p:grpSp>
      <p:pic>
        <p:nvPicPr>
          <p:cNvPr id="3" name="Grafik 2"/>
          <p:cNvPicPr>
            <a:picLocks noChangeAspect="1"/>
          </p:cNvPicPr>
          <p:nvPr/>
        </p:nvPicPr>
        <p:blipFill>
          <a:blip r:embed="rId6"/>
          <a:stretch>
            <a:fillRect/>
          </a:stretch>
        </p:blipFill>
        <p:spPr>
          <a:xfrm>
            <a:off x="4727923" y="2098743"/>
            <a:ext cx="3477056" cy="2410377"/>
          </a:xfrm>
          <a:prstGeom prst="rect">
            <a:avLst/>
          </a:prstGeom>
        </p:spPr>
      </p:pic>
      <p:sp>
        <p:nvSpPr>
          <p:cNvPr id="6" name="Rechteck 5"/>
          <p:cNvSpPr/>
          <p:nvPr/>
        </p:nvSpPr>
        <p:spPr>
          <a:xfrm>
            <a:off x="251520" y="1414551"/>
            <a:ext cx="4248472" cy="4924425"/>
          </a:xfrm>
          <a:prstGeom prst="rect">
            <a:avLst/>
          </a:prstGeom>
        </p:spPr>
        <p:txBody>
          <a:bodyPr wrap="square">
            <a:spAutoFit/>
          </a:bodyPr>
          <a:lstStyle/>
          <a:p>
            <a:endParaRPr lang="de-DE" sz="1200" dirty="0">
              <a:solidFill>
                <a:srgbClr val="000000"/>
              </a:solidFill>
              <a:latin typeface="Arial" panose="020B0604020202020204" pitchFamily="34" charset="0"/>
            </a:endParaRPr>
          </a:p>
          <a:p>
            <a:r>
              <a:rPr lang="de-DE" sz="2800" dirty="0">
                <a:latin typeface="+mj-lt"/>
              </a:rPr>
              <a:t>ATV Dorstfeld 1878 e.V.</a:t>
            </a:r>
          </a:p>
          <a:p>
            <a:r>
              <a:rPr lang="de-DE" sz="4000" b="1" dirty="0">
                <a:latin typeface="+mj-lt"/>
              </a:rPr>
              <a:t>Kinderschutz </a:t>
            </a:r>
            <a:endParaRPr lang="de-DE" sz="4000" dirty="0">
              <a:latin typeface="+mj-lt"/>
            </a:endParaRPr>
          </a:p>
          <a:p>
            <a:endParaRPr lang="de-DE" dirty="0">
              <a:latin typeface="+mj-lt"/>
            </a:endParaRPr>
          </a:p>
          <a:p>
            <a:r>
              <a:rPr lang="de-DE" dirty="0">
                <a:latin typeface="+mj-lt"/>
              </a:rPr>
              <a:t>Schön dass Du Dich bis hier durchgeklickt hast! </a:t>
            </a:r>
          </a:p>
          <a:p>
            <a:r>
              <a:rPr lang="de-DE" dirty="0">
                <a:latin typeface="+mj-lt"/>
              </a:rPr>
              <a:t>Du findest auf den nächsten Seiten Informationen, die Dir weiterhelfen. </a:t>
            </a:r>
          </a:p>
          <a:p>
            <a:r>
              <a:rPr lang="de-DE" dirty="0">
                <a:latin typeface="+mj-lt"/>
              </a:rPr>
              <a:t>Du kannst auch gerne bei Kaja oder Daniel oder einer der anderen Telefonnummern anrufen.</a:t>
            </a:r>
          </a:p>
          <a:p>
            <a:r>
              <a:rPr lang="de-DE" dirty="0">
                <a:latin typeface="+mj-lt"/>
              </a:rPr>
              <a:t>Trau Dich ruhig! </a:t>
            </a:r>
          </a:p>
          <a:p>
            <a:endParaRPr lang="de-DE" b="1" dirty="0">
              <a:latin typeface="+mj-lt"/>
            </a:endParaRPr>
          </a:p>
          <a:p>
            <a:r>
              <a:rPr lang="de-DE" b="1" dirty="0">
                <a:latin typeface="+mj-lt"/>
              </a:rPr>
              <a:t>Sorgentelefon: 116111</a:t>
            </a:r>
            <a:endParaRPr lang="de-DE" dirty="0">
              <a:latin typeface="+mj-lt"/>
            </a:endParaRPr>
          </a:p>
          <a:p>
            <a:r>
              <a:rPr lang="de-DE" b="1" dirty="0">
                <a:latin typeface="+mj-lt"/>
              </a:rPr>
              <a:t>Nummer Kaja: 0176 81707426</a:t>
            </a:r>
          </a:p>
          <a:p>
            <a:r>
              <a:rPr lang="de-DE" b="1" dirty="0">
                <a:latin typeface="+mj-lt"/>
              </a:rPr>
              <a:t>Nummer Daniel: 0176 70686655</a:t>
            </a:r>
            <a:endParaRPr lang="de-DE" dirty="0">
              <a:latin typeface="+mj-lt"/>
            </a:endParaRPr>
          </a:p>
        </p:txBody>
      </p:sp>
      <p:sp>
        <p:nvSpPr>
          <p:cNvPr id="28" name="Textfeld 27"/>
          <p:cNvSpPr txBox="1"/>
          <p:nvPr/>
        </p:nvSpPr>
        <p:spPr>
          <a:xfrm>
            <a:off x="35496" y="6525344"/>
            <a:ext cx="3384376" cy="307777"/>
          </a:xfrm>
          <a:prstGeom prst="rect">
            <a:avLst/>
          </a:prstGeom>
          <a:noFill/>
        </p:spPr>
        <p:txBody>
          <a:bodyPr wrap="square" rtlCol="0">
            <a:spAutoFit/>
          </a:bodyPr>
          <a:lstStyle/>
          <a:p>
            <a:r>
              <a:rPr lang="de-DE" sz="1400" dirty="0">
                <a:latin typeface="+mj-lt"/>
              </a:rPr>
              <a:t>ATV Dorstfeld 1878 e.V. - Kinderschutz </a:t>
            </a:r>
          </a:p>
        </p:txBody>
      </p:sp>
      <p:pic>
        <p:nvPicPr>
          <p:cNvPr id="29" name="Grafik 28"/>
          <p:cNvPicPr>
            <a:picLocks noChangeAspect="1"/>
          </p:cNvPicPr>
          <p:nvPr/>
        </p:nvPicPr>
        <p:blipFill>
          <a:blip r:embed="rId7"/>
          <a:stretch>
            <a:fillRect/>
          </a:stretch>
        </p:blipFill>
        <p:spPr>
          <a:xfrm>
            <a:off x="4369494" y="4873011"/>
            <a:ext cx="1041607" cy="1465965"/>
          </a:xfrm>
          <a:prstGeom prst="rect">
            <a:avLst/>
          </a:prstGeom>
        </p:spPr>
      </p:pic>
    </p:spTree>
    <p:extLst>
      <p:ext uri="{BB962C8B-B14F-4D97-AF65-F5344CB8AC3E}">
        <p14:creationId xmlns:p14="http://schemas.microsoft.com/office/powerpoint/2010/main" val="361770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Informationen für Kinder</a:t>
            </a:r>
          </a:p>
        </p:txBody>
      </p:sp>
      <p:sp>
        <p:nvSpPr>
          <p:cNvPr id="4" name="Foliennummernplatzhalter 3"/>
          <p:cNvSpPr>
            <a:spLocks noGrp="1"/>
          </p:cNvSpPr>
          <p:nvPr>
            <p:ph type="sldNum" sz="quarter" idx="12"/>
          </p:nvPr>
        </p:nvSpPr>
        <p:spPr/>
        <p:txBody>
          <a:bodyPr/>
          <a:lstStyle/>
          <a:p>
            <a:fld id="{6C6AE60A-B69C-4790-82F7-3882EDF23186}" type="slidenum">
              <a:rPr lang="de-DE" smtClean="0"/>
              <a:t>4</a:t>
            </a:fld>
            <a:endParaRPr lang="de-DE"/>
          </a:p>
        </p:txBody>
      </p:sp>
      <p:pic>
        <p:nvPicPr>
          <p:cNvPr id="5" name="Picture 2" descr="C:\Users\Julia\Documents\ATV\Briefbogen\emblem-ro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6209928"/>
            <a:ext cx="683568" cy="64807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en 12"/>
          <p:cNvGrpSpPr/>
          <p:nvPr/>
        </p:nvGrpSpPr>
        <p:grpSpPr>
          <a:xfrm>
            <a:off x="8532440" y="1556792"/>
            <a:ext cx="558316" cy="576064"/>
            <a:chOff x="710715" y="2022534"/>
            <a:chExt cx="3033801" cy="3033801"/>
          </a:xfrm>
        </p:grpSpPr>
        <p:sp>
          <p:nvSpPr>
            <p:cNvPr id="14" name="Ellipse 13"/>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15"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3" action="ppaction://hlinksldjump"/>
                </a:rPr>
                <a:t>Kinder</a:t>
              </a:r>
              <a:endParaRPr lang="de-DE" sz="1000" b="1" kern="1200" dirty="0">
                <a:latin typeface="+mj-lt"/>
              </a:endParaRPr>
            </a:p>
          </p:txBody>
        </p:sp>
      </p:grpSp>
      <p:grpSp>
        <p:nvGrpSpPr>
          <p:cNvPr id="22" name="Gruppieren 21"/>
          <p:cNvGrpSpPr/>
          <p:nvPr/>
        </p:nvGrpSpPr>
        <p:grpSpPr>
          <a:xfrm>
            <a:off x="8532440" y="2636912"/>
            <a:ext cx="558316" cy="576064"/>
            <a:chOff x="710715" y="2022534"/>
            <a:chExt cx="3033801" cy="3033801"/>
          </a:xfrm>
        </p:grpSpPr>
        <p:sp>
          <p:nvSpPr>
            <p:cNvPr id="23" name="Ellipse 22"/>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24"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4" action="ppaction://hlinksldjump"/>
                </a:rPr>
                <a:t>Eltern</a:t>
              </a:r>
              <a:endParaRPr lang="de-DE" sz="1000" b="1" kern="1200" dirty="0">
                <a:latin typeface="+mj-lt"/>
              </a:endParaRPr>
            </a:p>
          </p:txBody>
        </p:sp>
      </p:grpSp>
      <p:grpSp>
        <p:nvGrpSpPr>
          <p:cNvPr id="25" name="Gruppieren 24"/>
          <p:cNvGrpSpPr/>
          <p:nvPr/>
        </p:nvGrpSpPr>
        <p:grpSpPr>
          <a:xfrm>
            <a:off x="8532440" y="3667336"/>
            <a:ext cx="558316" cy="625760"/>
            <a:chOff x="710715" y="1760813"/>
            <a:chExt cx="3033801" cy="3295522"/>
          </a:xfrm>
        </p:grpSpPr>
        <p:sp>
          <p:nvSpPr>
            <p:cNvPr id="26" name="Ellipse 25"/>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27" name="Ellipse 8"/>
            <p:cNvSpPr txBox="1"/>
            <p:nvPr/>
          </p:nvSpPr>
          <p:spPr>
            <a:xfrm>
              <a:off x="984048" y="1760813"/>
              <a:ext cx="2704347" cy="26545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5" action="ppaction://hlinksldjump"/>
                </a:rPr>
                <a:t>ÜL/</a:t>
              </a:r>
            </a:p>
            <a:p>
              <a:pPr lvl="0" algn="ctr" defTabSz="889000">
                <a:lnSpc>
                  <a:spcPct val="90000"/>
                </a:lnSpc>
                <a:spcBef>
                  <a:spcPct val="0"/>
                </a:spcBef>
                <a:spcAft>
                  <a:spcPct val="35000"/>
                </a:spcAft>
              </a:pPr>
              <a:r>
                <a:rPr lang="de-DE" sz="1000" b="1" kern="1200" dirty="0">
                  <a:latin typeface="+mj-lt"/>
                  <a:hlinkClick r:id="rId5" action="ppaction://hlinksldjump"/>
                </a:rPr>
                <a:t>Trainer</a:t>
              </a:r>
              <a:endParaRPr lang="de-DE" sz="1000" b="1" kern="1200" dirty="0">
                <a:latin typeface="+mj-lt"/>
              </a:endParaRPr>
            </a:p>
          </p:txBody>
        </p:sp>
      </p:grpSp>
      <p:sp>
        <p:nvSpPr>
          <p:cNvPr id="28" name="Textfeld 27"/>
          <p:cNvSpPr txBox="1"/>
          <p:nvPr/>
        </p:nvSpPr>
        <p:spPr>
          <a:xfrm>
            <a:off x="35496" y="6525344"/>
            <a:ext cx="3384376" cy="307777"/>
          </a:xfrm>
          <a:prstGeom prst="rect">
            <a:avLst/>
          </a:prstGeom>
          <a:noFill/>
        </p:spPr>
        <p:txBody>
          <a:bodyPr wrap="square" rtlCol="0">
            <a:spAutoFit/>
          </a:bodyPr>
          <a:lstStyle/>
          <a:p>
            <a:r>
              <a:rPr lang="de-DE" sz="1400" dirty="0">
                <a:latin typeface="+mj-lt"/>
              </a:rPr>
              <a:t>ATV Dorstfeld 1878 e.V. - Kinderschutz </a:t>
            </a:r>
          </a:p>
        </p:txBody>
      </p:sp>
      <p:sp>
        <p:nvSpPr>
          <p:cNvPr id="18" name="Rechteck 17"/>
          <p:cNvSpPr/>
          <p:nvPr/>
        </p:nvSpPr>
        <p:spPr>
          <a:xfrm>
            <a:off x="755576" y="1439485"/>
            <a:ext cx="7128792" cy="3908762"/>
          </a:xfrm>
          <a:prstGeom prst="rect">
            <a:avLst/>
          </a:prstGeom>
        </p:spPr>
        <p:txBody>
          <a:bodyPr wrap="square">
            <a:spAutoFit/>
          </a:bodyPr>
          <a:lstStyle/>
          <a:p>
            <a:endParaRPr lang="de-DE" sz="1400" dirty="0">
              <a:solidFill>
                <a:srgbClr val="000000"/>
              </a:solidFill>
              <a:latin typeface="+mj-lt"/>
            </a:endParaRPr>
          </a:p>
          <a:p>
            <a:r>
              <a:rPr lang="de-DE" sz="2400" b="1" dirty="0">
                <a:latin typeface="+mj-lt"/>
              </a:rPr>
              <a:t>Sorgentelefon </a:t>
            </a:r>
            <a:endParaRPr lang="de-DE" sz="2400" dirty="0">
              <a:latin typeface="+mj-lt"/>
            </a:endParaRPr>
          </a:p>
          <a:p>
            <a:r>
              <a:rPr lang="de-DE" dirty="0">
                <a:latin typeface="+mj-lt"/>
              </a:rPr>
              <a:t>Unser Verein hat unter den Telefonnummern</a:t>
            </a:r>
          </a:p>
          <a:p>
            <a:r>
              <a:rPr lang="de-DE" b="1" dirty="0">
                <a:latin typeface="+mj-lt"/>
              </a:rPr>
              <a:t>Nummer Kaja: 0176 81707426</a:t>
            </a:r>
          </a:p>
          <a:p>
            <a:r>
              <a:rPr lang="de-DE" b="1" dirty="0">
                <a:latin typeface="+mj-lt"/>
              </a:rPr>
              <a:t>Nummer Daniel: 0176 70686655</a:t>
            </a:r>
            <a:endParaRPr lang="de-DE" dirty="0">
              <a:latin typeface="+mj-lt"/>
            </a:endParaRPr>
          </a:p>
          <a:p>
            <a:r>
              <a:rPr lang="de-DE" dirty="0">
                <a:latin typeface="+mj-lt"/>
              </a:rPr>
              <a:t>ein Sorgentelefon eingerichtet. Unter diesen Anschlüssen sind unsere Kinderschutzbeauftragten Kaja und Daniel für Dich immer erreichbar. </a:t>
            </a:r>
          </a:p>
          <a:p>
            <a:endParaRPr lang="de-DE" sz="2400" b="1" dirty="0">
              <a:latin typeface="+mj-lt"/>
            </a:endParaRPr>
          </a:p>
          <a:p>
            <a:r>
              <a:rPr lang="de-DE" sz="2400" b="1" dirty="0">
                <a:latin typeface="+mj-lt"/>
              </a:rPr>
              <a:t>Führungszeugnis</a:t>
            </a:r>
          </a:p>
          <a:p>
            <a:r>
              <a:rPr lang="de-DE" dirty="0">
                <a:latin typeface="+mj-lt"/>
              </a:rPr>
              <a:t>Alle Trainer, Trainerinnen, Übungsleiter, Übungsleiterinnen, Vereinsmitarbeiter und Vorstandsmitglieder müssen ein Erweitertes </a:t>
            </a:r>
            <a:r>
              <a:rPr lang="de-DE" u="sng" dirty="0">
                <a:latin typeface="+mj-lt"/>
              </a:rPr>
              <a:t>Führungszeugnis</a:t>
            </a:r>
            <a:r>
              <a:rPr lang="de-DE" dirty="0">
                <a:latin typeface="+mj-lt"/>
              </a:rPr>
              <a:t> vorlegen. Das Dokument wird alle fünf Jahre erneut eingefordert. </a:t>
            </a:r>
          </a:p>
        </p:txBody>
      </p:sp>
    </p:spTree>
    <p:extLst>
      <p:ext uri="{BB962C8B-B14F-4D97-AF65-F5344CB8AC3E}">
        <p14:creationId xmlns:p14="http://schemas.microsoft.com/office/powerpoint/2010/main" val="3883348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Informationen für Kinder</a:t>
            </a:r>
          </a:p>
        </p:txBody>
      </p:sp>
      <p:sp>
        <p:nvSpPr>
          <p:cNvPr id="4" name="Foliennummernplatzhalter 3"/>
          <p:cNvSpPr>
            <a:spLocks noGrp="1"/>
          </p:cNvSpPr>
          <p:nvPr>
            <p:ph type="sldNum" sz="quarter" idx="12"/>
          </p:nvPr>
        </p:nvSpPr>
        <p:spPr/>
        <p:txBody>
          <a:bodyPr/>
          <a:lstStyle/>
          <a:p>
            <a:fld id="{6C6AE60A-B69C-4790-82F7-3882EDF23186}" type="slidenum">
              <a:rPr lang="de-DE" smtClean="0"/>
              <a:t>5</a:t>
            </a:fld>
            <a:endParaRPr lang="de-DE"/>
          </a:p>
        </p:txBody>
      </p:sp>
      <p:pic>
        <p:nvPicPr>
          <p:cNvPr id="5" name="Picture 2" descr="C:\Users\Julia\Documents\ATV\Briefbogen\emblem-ro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6209928"/>
            <a:ext cx="683568" cy="64807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en 12"/>
          <p:cNvGrpSpPr/>
          <p:nvPr/>
        </p:nvGrpSpPr>
        <p:grpSpPr>
          <a:xfrm>
            <a:off x="8532440" y="1556792"/>
            <a:ext cx="558316" cy="576064"/>
            <a:chOff x="710715" y="2022534"/>
            <a:chExt cx="3033801" cy="3033801"/>
          </a:xfrm>
        </p:grpSpPr>
        <p:sp>
          <p:nvSpPr>
            <p:cNvPr id="14" name="Ellipse 13"/>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15"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3" action="ppaction://hlinksldjump"/>
                </a:rPr>
                <a:t>Kinder</a:t>
              </a:r>
              <a:endParaRPr lang="de-DE" sz="1000" b="1" kern="1200" dirty="0">
                <a:latin typeface="+mj-lt"/>
              </a:endParaRPr>
            </a:p>
          </p:txBody>
        </p:sp>
      </p:grpSp>
      <p:grpSp>
        <p:nvGrpSpPr>
          <p:cNvPr id="22" name="Gruppieren 21"/>
          <p:cNvGrpSpPr/>
          <p:nvPr/>
        </p:nvGrpSpPr>
        <p:grpSpPr>
          <a:xfrm>
            <a:off x="8532440" y="2636912"/>
            <a:ext cx="558316" cy="576064"/>
            <a:chOff x="710715" y="2022534"/>
            <a:chExt cx="3033801" cy="3033801"/>
          </a:xfrm>
        </p:grpSpPr>
        <p:sp>
          <p:nvSpPr>
            <p:cNvPr id="23" name="Ellipse 22"/>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24"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4" action="ppaction://hlinksldjump"/>
                </a:rPr>
                <a:t>Eltern</a:t>
              </a:r>
              <a:endParaRPr lang="de-DE" sz="1000" b="1" kern="1200" dirty="0">
                <a:latin typeface="+mj-lt"/>
              </a:endParaRPr>
            </a:p>
          </p:txBody>
        </p:sp>
      </p:grpSp>
      <p:grpSp>
        <p:nvGrpSpPr>
          <p:cNvPr id="25" name="Gruppieren 24"/>
          <p:cNvGrpSpPr/>
          <p:nvPr/>
        </p:nvGrpSpPr>
        <p:grpSpPr>
          <a:xfrm>
            <a:off x="8532440" y="3667336"/>
            <a:ext cx="558316" cy="625760"/>
            <a:chOff x="710715" y="1760813"/>
            <a:chExt cx="3033801" cy="3295522"/>
          </a:xfrm>
        </p:grpSpPr>
        <p:sp>
          <p:nvSpPr>
            <p:cNvPr id="26" name="Ellipse 25"/>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27" name="Ellipse 8"/>
            <p:cNvSpPr txBox="1"/>
            <p:nvPr/>
          </p:nvSpPr>
          <p:spPr>
            <a:xfrm>
              <a:off x="984048" y="1760813"/>
              <a:ext cx="2704347" cy="26545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5" action="ppaction://hlinksldjump"/>
                </a:rPr>
                <a:t>ÜL/</a:t>
              </a:r>
            </a:p>
            <a:p>
              <a:pPr lvl="0" algn="ctr" defTabSz="889000">
                <a:lnSpc>
                  <a:spcPct val="90000"/>
                </a:lnSpc>
                <a:spcBef>
                  <a:spcPct val="0"/>
                </a:spcBef>
                <a:spcAft>
                  <a:spcPct val="35000"/>
                </a:spcAft>
              </a:pPr>
              <a:r>
                <a:rPr lang="de-DE" sz="1000" b="1" kern="1200" dirty="0">
                  <a:latin typeface="+mj-lt"/>
                  <a:hlinkClick r:id="rId5" action="ppaction://hlinksldjump"/>
                </a:rPr>
                <a:t>Trainer</a:t>
              </a:r>
              <a:endParaRPr lang="de-DE" sz="1000" b="1" kern="1200" dirty="0">
                <a:latin typeface="+mj-lt"/>
              </a:endParaRPr>
            </a:p>
          </p:txBody>
        </p:sp>
      </p:grpSp>
      <p:sp>
        <p:nvSpPr>
          <p:cNvPr id="28" name="Textfeld 27"/>
          <p:cNvSpPr txBox="1"/>
          <p:nvPr/>
        </p:nvSpPr>
        <p:spPr>
          <a:xfrm>
            <a:off x="35496" y="6525344"/>
            <a:ext cx="3384376" cy="307777"/>
          </a:xfrm>
          <a:prstGeom prst="rect">
            <a:avLst/>
          </a:prstGeom>
          <a:noFill/>
        </p:spPr>
        <p:txBody>
          <a:bodyPr wrap="square" rtlCol="0">
            <a:spAutoFit/>
          </a:bodyPr>
          <a:lstStyle/>
          <a:p>
            <a:r>
              <a:rPr lang="de-DE" sz="1400" dirty="0">
                <a:latin typeface="+mj-lt"/>
              </a:rPr>
              <a:t>ATV Dorstfeld 1878 e.V. - Kinderschutz </a:t>
            </a:r>
          </a:p>
        </p:txBody>
      </p:sp>
      <p:sp>
        <p:nvSpPr>
          <p:cNvPr id="18" name="Rechteck 17"/>
          <p:cNvSpPr/>
          <p:nvPr/>
        </p:nvSpPr>
        <p:spPr>
          <a:xfrm>
            <a:off x="755576" y="1439485"/>
            <a:ext cx="7128792" cy="923330"/>
          </a:xfrm>
          <a:prstGeom prst="rect">
            <a:avLst/>
          </a:prstGeom>
        </p:spPr>
        <p:txBody>
          <a:bodyPr wrap="square">
            <a:spAutoFit/>
          </a:bodyPr>
          <a:lstStyle/>
          <a:p>
            <a:endParaRPr lang="de-DE" dirty="0">
              <a:solidFill>
                <a:srgbClr val="000000"/>
              </a:solidFill>
              <a:latin typeface="+mj-lt"/>
            </a:endParaRPr>
          </a:p>
          <a:p>
            <a:r>
              <a:rPr lang="de-DE" dirty="0">
                <a:latin typeface="+mj-lt"/>
              </a:rPr>
              <a:t>Hier findest Du Hinweise zu weiteren Informationsquellen:</a:t>
            </a:r>
          </a:p>
          <a:p>
            <a:endParaRPr lang="de-DE" dirty="0">
              <a:latin typeface="+mj-lt"/>
            </a:endParaRPr>
          </a:p>
        </p:txBody>
      </p:sp>
      <p:sp>
        <p:nvSpPr>
          <p:cNvPr id="9" name="Pfeil nach rechts 8"/>
          <p:cNvSpPr/>
          <p:nvPr/>
        </p:nvSpPr>
        <p:spPr>
          <a:xfrm>
            <a:off x="827584" y="2303579"/>
            <a:ext cx="5544616" cy="1341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857921" y="2586970"/>
            <a:ext cx="5370263" cy="553998"/>
          </a:xfrm>
          <a:prstGeom prst="rect">
            <a:avLst/>
          </a:prstGeom>
        </p:spPr>
        <p:txBody>
          <a:bodyPr wrap="square">
            <a:spAutoFit/>
          </a:bodyPr>
          <a:lstStyle/>
          <a:p>
            <a:endParaRPr lang="de-DE" sz="1200" dirty="0">
              <a:solidFill>
                <a:srgbClr val="000000"/>
              </a:solidFill>
              <a:latin typeface="Arial" panose="020B0604020202020204" pitchFamily="34" charset="0"/>
            </a:endParaRPr>
          </a:p>
          <a:p>
            <a:pPr algn="ctr"/>
            <a:r>
              <a:rPr lang="de-DE" dirty="0">
                <a:latin typeface="Corbel" panose="020B0503020204020204" pitchFamily="34" charset="0"/>
                <a:hlinkClick r:id="rId6"/>
              </a:rPr>
              <a:t>www.ssb-do.de/startseite/sportjugend/kinderschutz</a:t>
            </a:r>
            <a:endParaRPr lang="de-DE" dirty="0">
              <a:latin typeface="Corbel" panose="020B0503020204020204" pitchFamily="34" charset="0"/>
            </a:endParaRPr>
          </a:p>
        </p:txBody>
      </p:sp>
      <p:sp>
        <p:nvSpPr>
          <p:cNvPr id="29" name="Pfeil nach rechts 28"/>
          <p:cNvSpPr/>
          <p:nvPr/>
        </p:nvSpPr>
        <p:spPr>
          <a:xfrm>
            <a:off x="821223" y="4149080"/>
            <a:ext cx="5544616" cy="1341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851560" y="4432471"/>
            <a:ext cx="5376624" cy="553998"/>
          </a:xfrm>
          <a:prstGeom prst="rect">
            <a:avLst/>
          </a:prstGeom>
        </p:spPr>
        <p:txBody>
          <a:bodyPr wrap="square">
            <a:spAutoFit/>
          </a:bodyPr>
          <a:lstStyle/>
          <a:p>
            <a:endParaRPr lang="de-DE" sz="1200" dirty="0">
              <a:solidFill>
                <a:srgbClr val="000000"/>
              </a:solidFill>
              <a:latin typeface="Arial" panose="020B0604020202020204" pitchFamily="34" charset="0"/>
            </a:endParaRPr>
          </a:p>
          <a:p>
            <a:pPr algn="ctr"/>
            <a:r>
              <a:rPr lang="de-DE" dirty="0">
                <a:latin typeface="Corbel" panose="020B0503020204020204" pitchFamily="34" charset="0"/>
                <a:hlinkClick r:id="rId7"/>
              </a:rPr>
              <a:t>www.trau-dich.de</a:t>
            </a:r>
            <a:endParaRPr lang="de-DE" dirty="0">
              <a:latin typeface="Corbel" panose="020B0503020204020204" pitchFamily="34" charset="0"/>
            </a:endParaRPr>
          </a:p>
        </p:txBody>
      </p:sp>
    </p:spTree>
    <p:extLst>
      <p:ext uri="{BB962C8B-B14F-4D97-AF65-F5344CB8AC3E}">
        <p14:creationId xmlns:p14="http://schemas.microsoft.com/office/powerpoint/2010/main" val="142571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Informationen für Eltern</a:t>
            </a:r>
          </a:p>
        </p:txBody>
      </p:sp>
      <p:sp>
        <p:nvSpPr>
          <p:cNvPr id="4" name="Foliennummernplatzhalter 3"/>
          <p:cNvSpPr>
            <a:spLocks noGrp="1"/>
          </p:cNvSpPr>
          <p:nvPr>
            <p:ph type="sldNum" sz="quarter" idx="12"/>
          </p:nvPr>
        </p:nvSpPr>
        <p:spPr/>
        <p:txBody>
          <a:bodyPr/>
          <a:lstStyle/>
          <a:p>
            <a:fld id="{6C6AE60A-B69C-4790-82F7-3882EDF23186}" type="slidenum">
              <a:rPr lang="de-DE" smtClean="0"/>
              <a:t>6</a:t>
            </a:fld>
            <a:endParaRPr lang="de-DE"/>
          </a:p>
        </p:txBody>
      </p:sp>
      <p:pic>
        <p:nvPicPr>
          <p:cNvPr id="5" name="Picture 2" descr="C:\Users\Julia\Documents\ATV\Briefbogen\emblem-ro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6209928"/>
            <a:ext cx="683568" cy="648072"/>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uppieren 30"/>
          <p:cNvGrpSpPr/>
          <p:nvPr/>
        </p:nvGrpSpPr>
        <p:grpSpPr>
          <a:xfrm>
            <a:off x="8532440" y="1556792"/>
            <a:ext cx="558316" cy="576064"/>
            <a:chOff x="710715" y="2022534"/>
            <a:chExt cx="3033801" cy="3033801"/>
          </a:xfrm>
        </p:grpSpPr>
        <p:sp>
          <p:nvSpPr>
            <p:cNvPr id="32" name="Ellipse 31"/>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3"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3" action="ppaction://hlinksldjump"/>
                </a:rPr>
                <a:t>Kinder</a:t>
              </a:r>
              <a:endParaRPr lang="de-DE" sz="1000" b="1" kern="1200" dirty="0">
                <a:latin typeface="+mj-lt"/>
              </a:endParaRPr>
            </a:p>
          </p:txBody>
        </p:sp>
      </p:grpSp>
      <p:grpSp>
        <p:nvGrpSpPr>
          <p:cNvPr id="34" name="Gruppieren 33"/>
          <p:cNvGrpSpPr/>
          <p:nvPr/>
        </p:nvGrpSpPr>
        <p:grpSpPr>
          <a:xfrm>
            <a:off x="8532440" y="2636912"/>
            <a:ext cx="558316" cy="576064"/>
            <a:chOff x="710715" y="2022534"/>
            <a:chExt cx="3033801" cy="3033801"/>
          </a:xfrm>
        </p:grpSpPr>
        <p:sp>
          <p:nvSpPr>
            <p:cNvPr id="35" name="Ellipse 34"/>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6"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4" action="ppaction://hlinksldjump"/>
                </a:rPr>
                <a:t>Eltern</a:t>
              </a:r>
              <a:endParaRPr lang="de-DE" sz="1000" b="1" kern="1200" dirty="0">
                <a:latin typeface="+mj-lt"/>
              </a:endParaRPr>
            </a:p>
          </p:txBody>
        </p:sp>
      </p:grpSp>
      <p:grpSp>
        <p:nvGrpSpPr>
          <p:cNvPr id="37" name="Gruppieren 36"/>
          <p:cNvGrpSpPr/>
          <p:nvPr/>
        </p:nvGrpSpPr>
        <p:grpSpPr>
          <a:xfrm>
            <a:off x="8532440" y="3667336"/>
            <a:ext cx="558316" cy="625760"/>
            <a:chOff x="710715" y="1760813"/>
            <a:chExt cx="3033801" cy="3295522"/>
          </a:xfrm>
        </p:grpSpPr>
        <p:sp>
          <p:nvSpPr>
            <p:cNvPr id="38" name="Ellipse 37"/>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9" name="Ellipse 8"/>
            <p:cNvSpPr txBox="1"/>
            <p:nvPr/>
          </p:nvSpPr>
          <p:spPr>
            <a:xfrm>
              <a:off x="984048" y="1760813"/>
              <a:ext cx="2704347" cy="26545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5" action="ppaction://hlinksldjump"/>
                </a:rPr>
                <a:t>ÜL/</a:t>
              </a:r>
            </a:p>
            <a:p>
              <a:pPr lvl="0" algn="ctr" defTabSz="889000">
                <a:lnSpc>
                  <a:spcPct val="90000"/>
                </a:lnSpc>
                <a:spcBef>
                  <a:spcPct val="0"/>
                </a:spcBef>
                <a:spcAft>
                  <a:spcPct val="35000"/>
                </a:spcAft>
              </a:pPr>
              <a:r>
                <a:rPr lang="de-DE" sz="1000" b="1" kern="1200" dirty="0">
                  <a:latin typeface="+mj-lt"/>
                  <a:hlinkClick r:id="rId5" action="ppaction://hlinksldjump"/>
                </a:rPr>
                <a:t>Trainer</a:t>
              </a:r>
              <a:endParaRPr lang="de-DE" sz="1000" b="1" kern="1200" dirty="0">
                <a:latin typeface="+mj-lt"/>
              </a:endParaRPr>
            </a:p>
          </p:txBody>
        </p:sp>
      </p:grpSp>
      <p:sp>
        <p:nvSpPr>
          <p:cNvPr id="40" name="Textfeld 39"/>
          <p:cNvSpPr txBox="1"/>
          <p:nvPr/>
        </p:nvSpPr>
        <p:spPr>
          <a:xfrm>
            <a:off x="35496" y="6525344"/>
            <a:ext cx="3384376" cy="307777"/>
          </a:xfrm>
          <a:prstGeom prst="rect">
            <a:avLst/>
          </a:prstGeom>
          <a:noFill/>
        </p:spPr>
        <p:txBody>
          <a:bodyPr wrap="square" rtlCol="0">
            <a:spAutoFit/>
          </a:bodyPr>
          <a:lstStyle/>
          <a:p>
            <a:r>
              <a:rPr lang="de-DE" sz="1400" dirty="0">
                <a:latin typeface="+mj-lt"/>
              </a:rPr>
              <a:t>ATV Dorstfeld 1878 e.V. - Kinderschutz </a:t>
            </a:r>
          </a:p>
        </p:txBody>
      </p:sp>
      <p:graphicFrame>
        <p:nvGraphicFramePr>
          <p:cNvPr id="7" name="Diagramm 6"/>
          <p:cNvGraphicFramePr/>
          <p:nvPr>
            <p:extLst>
              <p:ext uri="{D42A27DB-BD31-4B8C-83A1-F6EECF244321}">
                <p14:modId xmlns:p14="http://schemas.microsoft.com/office/powerpoint/2010/main" val="1428457120"/>
              </p:ext>
            </p:extLst>
          </p:nvPr>
        </p:nvGraphicFramePr>
        <p:xfrm>
          <a:off x="2502833" y="1417638"/>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hteck 7"/>
          <p:cNvSpPr/>
          <p:nvPr/>
        </p:nvSpPr>
        <p:spPr>
          <a:xfrm>
            <a:off x="457200" y="1586528"/>
            <a:ext cx="3178696" cy="3416320"/>
          </a:xfrm>
          <a:prstGeom prst="rect">
            <a:avLst/>
          </a:prstGeom>
        </p:spPr>
        <p:txBody>
          <a:bodyPr wrap="square">
            <a:spAutoFit/>
          </a:bodyPr>
          <a:lstStyle/>
          <a:p>
            <a:endParaRPr lang="de-DE" sz="1200" dirty="0">
              <a:solidFill>
                <a:srgbClr val="000000"/>
              </a:solidFill>
              <a:latin typeface="Corbel" panose="020B0503020204020204" pitchFamily="34" charset="0"/>
            </a:endParaRPr>
          </a:p>
          <a:p>
            <a:r>
              <a:rPr lang="de-DE" sz="2400" b="1" dirty="0">
                <a:latin typeface="Corbel" panose="020B0503020204020204" pitchFamily="34" charset="0"/>
              </a:rPr>
              <a:t>Das Qualitätsbündnis </a:t>
            </a:r>
            <a:endParaRPr lang="de-DE" sz="2400" dirty="0">
              <a:latin typeface="Corbel" panose="020B0503020204020204" pitchFamily="34" charset="0"/>
            </a:endParaRPr>
          </a:p>
          <a:p>
            <a:r>
              <a:rPr lang="de-DE" dirty="0">
                <a:latin typeface="Corbel" panose="020B0503020204020204" pitchFamily="34" charset="0"/>
              </a:rPr>
              <a:t>Unser Verein ist einer der Vereine, die das Thema „Schutz vor sexualisierter Gewalt “aktiv angenommen haben, mit dem Ziel, die Kriterien für die Teilnahme am Qualitätsbündnis mit dem Stadtsportbund (SSB)zu erfüllen. Zum Schutz Ihrer Kinder begleiten wir dieses Thema aktiv. </a:t>
            </a:r>
            <a:endParaRPr lang="de-DE" dirty="0"/>
          </a:p>
        </p:txBody>
      </p:sp>
    </p:spTree>
    <p:extLst>
      <p:ext uri="{BB962C8B-B14F-4D97-AF65-F5344CB8AC3E}">
        <p14:creationId xmlns:p14="http://schemas.microsoft.com/office/powerpoint/2010/main" val="169725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Informationen für Eltern</a:t>
            </a:r>
          </a:p>
        </p:txBody>
      </p:sp>
      <p:sp>
        <p:nvSpPr>
          <p:cNvPr id="4" name="Foliennummernplatzhalter 3"/>
          <p:cNvSpPr>
            <a:spLocks noGrp="1"/>
          </p:cNvSpPr>
          <p:nvPr>
            <p:ph type="sldNum" sz="quarter" idx="12"/>
          </p:nvPr>
        </p:nvSpPr>
        <p:spPr/>
        <p:txBody>
          <a:bodyPr/>
          <a:lstStyle/>
          <a:p>
            <a:fld id="{6C6AE60A-B69C-4790-82F7-3882EDF23186}" type="slidenum">
              <a:rPr lang="de-DE" smtClean="0"/>
              <a:t>7</a:t>
            </a:fld>
            <a:endParaRPr lang="de-DE"/>
          </a:p>
        </p:txBody>
      </p:sp>
      <p:pic>
        <p:nvPicPr>
          <p:cNvPr id="5" name="Picture 2" descr="C:\Users\Julia\Documents\ATV\Briefbogen\emblem-ro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6209928"/>
            <a:ext cx="683568" cy="648072"/>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uppieren 30"/>
          <p:cNvGrpSpPr/>
          <p:nvPr/>
        </p:nvGrpSpPr>
        <p:grpSpPr>
          <a:xfrm>
            <a:off x="8532440" y="1556792"/>
            <a:ext cx="558316" cy="576064"/>
            <a:chOff x="710715" y="2022534"/>
            <a:chExt cx="3033801" cy="3033801"/>
          </a:xfrm>
        </p:grpSpPr>
        <p:sp>
          <p:nvSpPr>
            <p:cNvPr id="32" name="Ellipse 31"/>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3"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3" action="ppaction://hlinksldjump"/>
                </a:rPr>
                <a:t>Kinder</a:t>
              </a:r>
              <a:endParaRPr lang="de-DE" sz="1000" b="1" kern="1200" dirty="0">
                <a:latin typeface="+mj-lt"/>
              </a:endParaRPr>
            </a:p>
          </p:txBody>
        </p:sp>
      </p:grpSp>
      <p:grpSp>
        <p:nvGrpSpPr>
          <p:cNvPr id="34" name="Gruppieren 33"/>
          <p:cNvGrpSpPr/>
          <p:nvPr/>
        </p:nvGrpSpPr>
        <p:grpSpPr>
          <a:xfrm>
            <a:off x="8532440" y="2636912"/>
            <a:ext cx="558316" cy="576064"/>
            <a:chOff x="710715" y="2022534"/>
            <a:chExt cx="3033801" cy="3033801"/>
          </a:xfrm>
        </p:grpSpPr>
        <p:sp>
          <p:nvSpPr>
            <p:cNvPr id="35" name="Ellipse 34"/>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6"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4" action="ppaction://hlinksldjump"/>
                </a:rPr>
                <a:t>Eltern</a:t>
              </a:r>
              <a:endParaRPr lang="de-DE" sz="1000" b="1" kern="1200" dirty="0">
                <a:latin typeface="+mj-lt"/>
              </a:endParaRPr>
            </a:p>
          </p:txBody>
        </p:sp>
      </p:grpSp>
      <p:grpSp>
        <p:nvGrpSpPr>
          <p:cNvPr id="37" name="Gruppieren 36"/>
          <p:cNvGrpSpPr/>
          <p:nvPr/>
        </p:nvGrpSpPr>
        <p:grpSpPr>
          <a:xfrm>
            <a:off x="8532440" y="3667336"/>
            <a:ext cx="558316" cy="625760"/>
            <a:chOff x="710715" y="1760813"/>
            <a:chExt cx="3033801" cy="3295522"/>
          </a:xfrm>
        </p:grpSpPr>
        <p:sp>
          <p:nvSpPr>
            <p:cNvPr id="38" name="Ellipse 37"/>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9" name="Ellipse 8"/>
            <p:cNvSpPr txBox="1"/>
            <p:nvPr/>
          </p:nvSpPr>
          <p:spPr>
            <a:xfrm>
              <a:off x="984048" y="1760813"/>
              <a:ext cx="2704347" cy="26545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5" action="ppaction://hlinksldjump"/>
                </a:rPr>
                <a:t>ÜL/</a:t>
              </a:r>
            </a:p>
            <a:p>
              <a:pPr lvl="0" algn="ctr" defTabSz="889000">
                <a:lnSpc>
                  <a:spcPct val="90000"/>
                </a:lnSpc>
                <a:spcBef>
                  <a:spcPct val="0"/>
                </a:spcBef>
                <a:spcAft>
                  <a:spcPct val="35000"/>
                </a:spcAft>
              </a:pPr>
              <a:r>
                <a:rPr lang="de-DE" sz="1000" b="1" kern="1200" dirty="0">
                  <a:latin typeface="+mj-lt"/>
                  <a:hlinkClick r:id="rId5" action="ppaction://hlinksldjump"/>
                </a:rPr>
                <a:t>Trainer</a:t>
              </a:r>
              <a:endParaRPr lang="de-DE" sz="1000" b="1" kern="1200" dirty="0">
                <a:latin typeface="+mj-lt"/>
              </a:endParaRPr>
            </a:p>
          </p:txBody>
        </p:sp>
      </p:grpSp>
      <p:sp>
        <p:nvSpPr>
          <p:cNvPr id="40" name="Textfeld 39"/>
          <p:cNvSpPr txBox="1"/>
          <p:nvPr/>
        </p:nvSpPr>
        <p:spPr>
          <a:xfrm>
            <a:off x="35496" y="6525344"/>
            <a:ext cx="3384376" cy="307777"/>
          </a:xfrm>
          <a:prstGeom prst="rect">
            <a:avLst/>
          </a:prstGeom>
          <a:noFill/>
        </p:spPr>
        <p:txBody>
          <a:bodyPr wrap="square" rtlCol="0">
            <a:spAutoFit/>
          </a:bodyPr>
          <a:lstStyle/>
          <a:p>
            <a:r>
              <a:rPr lang="de-DE" sz="1400" dirty="0">
                <a:latin typeface="+mj-lt"/>
              </a:rPr>
              <a:t>ATV Dorstfeld 1878 e.V. - Kinderschutz </a:t>
            </a:r>
          </a:p>
        </p:txBody>
      </p:sp>
      <p:graphicFrame>
        <p:nvGraphicFramePr>
          <p:cNvPr id="6" name="Tabelle 5"/>
          <p:cNvGraphicFramePr>
            <a:graphicFrameLocks noGrp="1"/>
          </p:cNvGraphicFramePr>
          <p:nvPr>
            <p:extLst>
              <p:ext uri="{D42A27DB-BD31-4B8C-83A1-F6EECF244321}">
                <p14:modId xmlns:p14="http://schemas.microsoft.com/office/powerpoint/2010/main" val="1185747890"/>
              </p:ext>
            </p:extLst>
          </p:nvPr>
        </p:nvGraphicFramePr>
        <p:xfrm>
          <a:off x="457200" y="1371246"/>
          <a:ext cx="7488831" cy="4851400"/>
        </p:xfrm>
        <a:graphic>
          <a:graphicData uri="http://schemas.openxmlformats.org/drawingml/2006/table">
            <a:tbl>
              <a:tblPr firstRow="1" bandRow="1">
                <a:tableStyleId>{5C22544A-7EE6-4342-B048-85BDC9FD1C3A}</a:tableStyleId>
              </a:tblPr>
              <a:tblGrid>
                <a:gridCol w="2496277">
                  <a:extLst>
                    <a:ext uri="{9D8B030D-6E8A-4147-A177-3AD203B41FA5}">
                      <a16:colId xmlns:a16="http://schemas.microsoft.com/office/drawing/2014/main" val="3291881606"/>
                    </a:ext>
                  </a:extLst>
                </a:gridCol>
                <a:gridCol w="2496277">
                  <a:extLst>
                    <a:ext uri="{9D8B030D-6E8A-4147-A177-3AD203B41FA5}">
                      <a16:colId xmlns:a16="http://schemas.microsoft.com/office/drawing/2014/main" val="1043547420"/>
                    </a:ext>
                  </a:extLst>
                </a:gridCol>
                <a:gridCol w="2496277">
                  <a:extLst>
                    <a:ext uri="{9D8B030D-6E8A-4147-A177-3AD203B41FA5}">
                      <a16:colId xmlns:a16="http://schemas.microsoft.com/office/drawing/2014/main" val="943588681"/>
                    </a:ext>
                  </a:extLst>
                </a:gridCol>
              </a:tblGrid>
              <a:tr h="370840">
                <a:tc gridSpan="3">
                  <a:txBody>
                    <a:bodyPr/>
                    <a:lstStyle/>
                    <a:p>
                      <a:pPr algn="ctr"/>
                      <a:r>
                        <a:rPr lang="de-DE" dirty="0"/>
                        <a:t>Unsere Arbeit zum Schutz Ihrer Kinder</a:t>
                      </a:r>
                    </a:p>
                  </a:txBody>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1519571962"/>
                  </a:ext>
                </a:extLst>
              </a:tr>
              <a:tr h="370840">
                <a:tc>
                  <a:txBody>
                    <a:bodyPr/>
                    <a:lstStyle/>
                    <a:p>
                      <a:r>
                        <a:rPr lang="de-DE" dirty="0"/>
                        <a:t>Satzungsänderung</a:t>
                      </a:r>
                    </a:p>
                  </a:txBody>
                  <a:tcPr/>
                </a:tc>
                <a:tc>
                  <a:txBody>
                    <a:bodyPr/>
                    <a:lstStyle/>
                    <a:p>
                      <a:r>
                        <a:rPr lang="de-DE" dirty="0"/>
                        <a:t>Verpflichtung zum Kinderschutz</a:t>
                      </a:r>
                    </a:p>
                  </a:txBody>
                  <a:tcPr/>
                </a:tc>
                <a:tc>
                  <a:txBody>
                    <a:bodyPr/>
                    <a:lstStyle/>
                    <a:p>
                      <a:r>
                        <a:rPr lang="de-DE"/>
                        <a:t>muß</a:t>
                      </a:r>
                      <a:r>
                        <a:rPr lang="de-DE" dirty="0"/>
                        <a:t> noch erfolgen</a:t>
                      </a:r>
                    </a:p>
                  </a:txBody>
                  <a:tcPr/>
                </a:tc>
                <a:extLst>
                  <a:ext uri="{0D108BD9-81ED-4DB2-BD59-A6C34878D82A}">
                    <a16:rowId xmlns:a16="http://schemas.microsoft.com/office/drawing/2014/main" val="4089382750"/>
                  </a:ext>
                </a:extLst>
              </a:tr>
              <a:tr h="370840">
                <a:tc>
                  <a:txBody>
                    <a:bodyPr/>
                    <a:lstStyle/>
                    <a:p>
                      <a:r>
                        <a:rPr lang="de-DE" dirty="0"/>
                        <a:t>Ehrenkodex</a:t>
                      </a:r>
                    </a:p>
                  </a:txBody>
                  <a:tcPr/>
                </a:tc>
                <a:tc>
                  <a:txBody>
                    <a:bodyPr/>
                    <a:lstStyle/>
                    <a:p>
                      <a:r>
                        <a:rPr lang="de-DE" dirty="0"/>
                        <a:t>Vorstand, Trainer, Übungsleiter</a:t>
                      </a:r>
                    </a:p>
                  </a:txBody>
                  <a:tcPr/>
                </a:tc>
                <a:tc>
                  <a:txBody>
                    <a:bodyPr/>
                    <a:lstStyle/>
                    <a:p>
                      <a:r>
                        <a:rPr lang="de-DE" dirty="0"/>
                        <a:t>erledigt</a:t>
                      </a:r>
                    </a:p>
                  </a:txBody>
                  <a:tcPr/>
                </a:tc>
                <a:extLst>
                  <a:ext uri="{0D108BD9-81ED-4DB2-BD59-A6C34878D82A}">
                    <a16:rowId xmlns:a16="http://schemas.microsoft.com/office/drawing/2014/main" val="599247937"/>
                  </a:ext>
                </a:extLst>
              </a:tr>
              <a:tr h="370840">
                <a:tc>
                  <a:txBody>
                    <a:bodyPr/>
                    <a:lstStyle/>
                    <a:p>
                      <a:r>
                        <a:rPr lang="de-DE" dirty="0"/>
                        <a:t>Ehrenkodex</a:t>
                      </a:r>
                    </a:p>
                  </a:txBody>
                  <a:tcPr/>
                </a:tc>
                <a:tc>
                  <a:txBody>
                    <a:bodyPr/>
                    <a:lstStyle/>
                    <a:p>
                      <a:r>
                        <a:rPr lang="de-DE" dirty="0"/>
                        <a:t>Eltern von Fahrgemeinschaften</a:t>
                      </a:r>
                    </a:p>
                  </a:txBody>
                  <a:tcPr/>
                </a:tc>
                <a:tc>
                  <a:txBody>
                    <a:bodyPr/>
                    <a:lstStyle/>
                    <a:p>
                      <a:r>
                        <a:rPr lang="de-DE" dirty="0"/>
                        <a:t>Umsetzung 2023</a:t>
                      </a:r>
                    </a:p>
                  </a:txBody>
                  <a:tcPr/>
                </a:tc>
                <a:extLst>
                  <a:ext uri="{0D108BD9-81ED-4DB2-BD59-A6C34878D82A}">
                    <a16:rowId xmlns:a16="http://schemas.microsoft.com/office/drawing/2014/main" val="302777220"/>
                  </a:ext>
                </a:extLst>
              </a:tr>
              <a:tr h="370840">
                <a:tc>
                  <a:txBody>
                    <a:bodyPr/>
                    <a:lstStyle/>
                    <a:p>
                      <a:r>
                        <a:rPr lang="de-DE" dirty="0"/>
                        <a:t>Handlungsleitfaden</a:t>
                      </a:r>
                    </a:p>
                  </a:txBody>
                  <a:tcPr/>
                </a:tc>
                <a:tc>
                  <a:txBody>
                    <a:bodyPr/>
                    <a:lstStyle/>
                    <a:p>
                      <a:r>
                        <a:rPr lang="de-DE" dirty="0"/>
                        <a:t>Regelablauf für Verdachtsfälle</a:t>
                      </a:r>
                    </a:p>
                  </a:txBody>
                  <a:tcPr/>
                </a:tc>
                <a:tc>
                  <a:txBody>
                    <a:bodyPr/>
                    <a:lstStyle/>
                    <a:p>
                      <a:r>
                        <a:rPr lang="de-DE" dirty="0"/>
                        <a:t>wird erstellt</a:t>
                      </a:r>
                    </a:p>
                  </a:txBody>
                  <a:tcPr/>
                </a:tc>
                <a:extLst>
                  <a:ext uri="{0D108BD9-81ED-4DB2-BD59-A6C34878D82A}">
                    <a16:rowId xmlns:a16="http://schemas.microsoft.com/office/drawing/2014/main" val="1174985749"/>
                  </a:ext>
                </a:extLst>
              </a:tr>
              <a:tr h="370840">
                <a:tc>
                  <a:txBody>
                    <a:bodyPr/>
                    <a:lstStyle/>
                    <a:p>
                      <a:r>
                        <a:rPr lang="de-DE" dirty="0"/>
                        <a:t>Führungszeugnis</a:t>
                      </a:r>
                    </a:p>
                  </a:txBody>
                  <a:tcPr/>
                </a:tc>
                <a:tc>
                  <a:txBody>
                    <a:bodyPr/>
                    <a:lstStyle/>
                    <a:p>
                      <a:r>
                        <a:rPr lang="de-DE" dirty="0"/>
                        <a:t>Vorstand, Trainer, Übungsleiter</a:t>
                      </a:r>
                    </a:p>
                  </a:txBody>
                  <a:tcPr/>
                </a:tc>
                <a:tc>
                  <a:txBody>
                    <a:bodyPr/>
                    <a:lstStyle/>
                    <a:p>
                      <a:r>
                        <a:rPr lang="de-DE" dirty="0"/>
                        <a:t>laufend</a:t>
                      </a:r>
                    </a:p>
                  </a:txBody>
                  <a:tcPr/>
                </a:tc>
                <a:extLst>
                  <a:ext uri="{0D108BD9-81ED-4DB2-BD59-A6C34878D82A}">
                    <a16:rowId xmlns:a16="http://schemas.microsoft.com/office/drawing/2014/main" val="3419866652"/>
                  </a:ext>
                </a:extLst>
              </a:tr>
              <a:tr h="370840">
                <a:tc>
                  <a:txBody>
                    <a:bodyPr/>
                    <a:lstStyle/>
                    <a:p>
                      <a:r>
                        <a:rPr lang="de-DE" dirty="0"/>
                        <a:t>Fortbildung Kinderschutzbeauftragte</a:t>
                      </a:r>
                    </a:p>
                  </a:txBody>
                  <a:tcPr/>
                </a:tc>
                <a:tc>
                  <a:txBody>
                    <a:bodyPr/>
                    <a:lstStyle/>
                    <a:p>
                      <a:r>
                        <a:rPr lang="de-DE" dirty="0"/>
                        <a:t>Schulung SSB</a:t>
                      </a:r>
                    </a:p>
                  </a:txBody>
                  <a:tcPr/>
                </a:tc>
                <a:tc>
                  <a:txBody>
                    <a:bodyPr/>
                    <a:lstStyle/>
                    <a:p>
                      <a:r>
                        <a:rPr lang="de-DE" baseline="0" dirty="0"/>
                        <a:t>erledigt</a:t>
                      </a:r>
                      <a:endParaRPr lang="de-DE" dirty="0"/>
                    </a:p>
                  </a:txBody>
                  <a:tcPr/>
                </a:tc>
                <a:extLst>
                  <a:ext uri="{0D108BD9-81ED-4DB2-BD59-A6C34878D82A}">
                    <a16:rowId xmlns:a16="http://schemas.microsoft.com/office/drawing/2014/main" val="3988398064"/>
                  </a:ext>
                </a:extLst>
              </a:tr>
              <a:tr h="370840">
                <a:tc>
                  <a:txBody>
                    <a:bodyPr/>
                    <a:lstStyle/>
                    <a:p>
                      <a:r>
                        <a:rPr lang="de-DE" dirty="0"/>
                        <a:t>Sorgentelefon</a:t>
                      </a:r>
                    </a:p>
                  </a:txBody>
                  <a:tcPr/>
                </a:tc>
                <a:tc>
                  <a:txBody>
                    <a:bodyPr/>
                    <a:lstStyle/>
                    <a:p>
                      <a:r>
                        <a:rPr lang="de-DE" dirty="0"/>
                        <a:t>Telefon Kaja</a:t>
                      </a:r>
                    </a:p>
                    <a:p>
                      <a:r>
                        <a:rPr lang="de-DE" dirty="0"/>
                        <a:t>Telefon Daniel</a:t>
                      </a:r>
                    </a:p>
                  </a:txBody>
                  <a:tcPr/>
                </a:tc>
                <a:tc>
                  <a:txBody>
                    <a:bodyPr/>
                    <a:lstStyle/>
                    <a:p>
                      <a:r>
                        <a:rPr lang="de-DE" dirty="0"/>
                        <a:t>erledigt</a:t>
                      </a:r>
                    </a:p>
                  </a:txBody>
                  <a:tcPr/>
                </a:tc>
                <a:extLst>
                  <a:ext uri="{0D108BD9-81ED-4DB2-BD59-A6C34878D82A}">
                    <a16:rowId xmlns:a16="http://schemas.microsoft.com/office/drawing/2014/main" val="1740546110"/>
                  </a:ext>
                </a:extLst>
              </a:tr>
            </a:tbl>
          </a:graphicData>
        </a:graphic>
      </p:graphicFrame>
    </p:spTree>
    <p:extLst>
      <p:ext uri="{BB962C8B-B14F-4D97-AF65-F5344CB8AC3E}">
        <p14:creationId xmlns:p14="http://schemas.microsoft.com/office/powerpoint/2010/main" val="367683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Informationen für Eltern</a:t>
            </a:r>
          </a:p>
        </p:txBody>
      </p:sp>
      <p:sp>
        <p:nvSpPr>
          <p:cNvPr id="4" name="Foliennummernplatzhalter 3"/>
          <p:cNvSpPr>
            <a:spLocks noGrp="1"/>
          </p:cNvSpPr>
          <p:nvPr>
            <p:ph type="sldNum" sz="quarter" idx="12"/>
          </p:nvPr>
        </p:nvSpPr>
        <p:spPr/>
        <p:txBody>
          <a:bodyPr/>
          <a:lstStyle/>
          <a:p>
            <a:fld id="{6C6AE60A-B69C-4790-82F7-3882EDF23186}" type="slidenum">
              <a:rPr lang="de-DE" smtClean="0"/>
              <a:t>8</a:t>
            </a:fld>
            <a:endParaRPr lang="de-DE"/>
          </a:p>
        </p:txBody>
      </p:sp>
      <p:pic>
        <p:nvPicPr>
          <p:cNvPr id="5" name="Picture 2" descr="C:\Users\Julia\Documents\ATV\Briefbogen\emblem-ro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6209928"/>
            <a:ext cx="683568" cy="648072"/>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uppieren 30"/>
          <p:cNvGrpSpPr/>
          <p:nvPr/>
        </p:nvGrpSpPr>
        <p:grpSpPr>
          <a:xfrm>
            <a:off x="8532440" y="1556792"/>
            <a:ext cx="558316" cy="576064"/>
            <a:chOff x="710715" y="2022534"/>
            <a:chExt cx="3033801" cy="3033801"/>
          </a:xfrm>
        </p:grpSpPr>
        <p:sp>
          <p:nvSpPr>
            <p:cNvPr id="32" name="Ellipse 31"/>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3"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3" action="ppaction://hlinksldjump"/>
                </a:rPr>
                <a:t>Kinder</a:t>
              </a:r>
              <a:endParaRPr lang="de-DE" sz="1000" b="1" kern="1200" dirty="0">
                <a:latin typeface="+mj-lt"/>
              </a:endParaRPr>
            </a:p>
          </p:txBody>
        </p:sp>
      </p:grpSp>
      <p:grpSp>
        <p:nvGrpSpPr>
          <p:cNvPr id="34" name="Gruppieren 33"/>
          <p:cNvGrpSpPr/>
          <p:nvPr/>
        </p:nvGrpSpPr>
        <p:grpSpPr>
          <a:xfrm>
            <a:off x="8532440" y="2636912"/>
            <a:ext cx="558316" cy="576064"/>
            <a:chOff x="710715" y="2022534"/>
            <a:chExt cx="3033801" cy="3033801"/>
          </a:xfrm>
        </p:grpSpPr>
        <p:sp>
          <p:nvSpPr>
            <p:cNvPr id="35" name="Ellipse 34"/>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6"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4" action="ppaction://hlinksldjump"/>
                </a:rPr>
                <a:t>Eltern</a:t>
              </a:r>
              <a:endParaRPr lang="de-DE" sz="1000" b="1" kern="1200" dirty="0">
                <a:latin typeface="+mj-lt"/>
              </a:endParaRPr>
            </a:p>
          </p:txBody>
        </p:sp>
      </p:grpSp>
      <p:grpSp>
        <p:nvGrpSpPr>
          <p:cNvPr id="37" name="Gruppieren 36"/>
          <p:cNvGrpSpPr/>
          <p:nvPr/>
        </p:nvGrpSpPr>
        <p:grpSpPr>
          <a:xfrm>
            <a:off x="8532440" y="3667336"/>
            <a:ext cx="558316" cy="625760"/>
            <a:chOff x="710715" y="1760813"/>
            <a:chExt cx="3033801" cy="3295522"/>
          </a:xfrm>
        </p:grpSpPr>
        <p:sp>
          <p:nvSpPr>
            <p:cNvPr id="38" name="Ellipse 37"/>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9" name="Ellipse 8"/>
            <p:cNvSpPr txBox="1"/>
            <p:nvPr/>
          </p:nvSpPr>
          <p:spPr>
            <a:xfrm>
              <a:off x="984048" y="1760813"/>
              <a:ext cx="2704347" cy="26545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5" action="ppaction://hlinksldjump"/>
                </a:rPr>
                <a:t>ÜL/</a:t>
              </a:r>
            </a:p>
            <a:p>
              <a:pPr lvl="0" algn="ctr" defTabSz="889000">
                <a:lnSpc>
                  <a:spcPct val="90000"/>
                </a:lnSpc>
                <a:spcBef>
                  <a:spcPct val="0"/>
                </a:spcBef>
                <a:spcAft>
                  <a:spcPct val="35000"/>
                </a:spcAft>
              </a:pPr>
              <a:r>
                <a:rPr lang="de-DE" sz="1000" b="1" kern="1200" dirty="0">
                  <a:latin typeface="+mj-lt"/>
                  <a:hlinkClick r:id="rId5" action="ppaction://hlinksldjump"/>
                </a:rPr>
                <a:t>Trainer</a:t>
              </a:r>
              <a:endParaRPr lang="de-DE" sz="1000" b="1" kern="1200" dirty="0">
                <a:latin typeface="+mj-lt"/>
              </a:endParaRPr>
            </a:p>
          </p:txBody>
        </p:sp>
      </p:grpSp>
      <p:sp>
        <p:nvSpPr>
          <p:cNvPr id="40" name="Textfeld 39"/>
          <p:cNvSpPr txBox="1"/>
          <p:nvPr/>
        </p:nvSpPr>
        <p:spPr>
          <a:xfrm>
            <a:off x="35496" y="6525344"/>
            <a:ext cx="3384376" cy="307777"/>
          </a:xfrm>
          <a:prstGeom prst="rect">
            <a:avLst/>
          </a:prstGeom>
          <a:noFill/>
        </p:spPr>
        <p:txBody>
          <a:bodyPr wrap="square" rtlCol="0">
            <a:spAutoFit/>
          </a:bodyPr>
          <a:lstStyle/>
          <a:p>
            <a:r>
              <a:rPr lang="de-DE" sz="1400" dirty="0">
                <a:latin typeface="+mj-lt"/>
              </a:rPr>
              <a:t>ATV Dorstfeld 1878 e.V. - Kinderschutz </a:t>
            </a:r>
          </a:p>
        </p:txBody>
      </p:sp>
      <p:sp>
        <p:nvSpPr>
          <p:cNvPr id="3" name="Textfeld 2"/>
          <p:cNvSpPr txBox="1"/>
          <p:nvPr/>
        </p:nvSpPr>
        <p:spPr>
          <a:xfrm>
            <a:off x="469003" y="2227272"/>
            <a:ext cx="7725192" cy="3139321"/>
          </a:xfrm>
          <a:prstGeom prst="rect">
            <a:avLst/>
          </a:prstGeom>
          <a:noFill/>
        </p:spPr>
        <p:txBody>
          <a:bodyPr wrap="none" rtlCol="0">
            <a:spAutoFit/>
          </a:bodyPr>
          <a:lstStyle/>
          <a:p>
            <a:br>
              <a:rPr lang="de-DE" dirty="0"/>
            </a:br>
            <a:r>
              <a:rPr lang="de-DE" b="0" i="0" dirty="0">
                <a:effectLst/>
                <a:latin typeface="Arial" panose="020B0604020202020204" pitchFamily="34" charset="0"/>
              </a:rPr>
              <a:t>§ 2.9 </a:t>
            </a:r>
            <a:br>
              <a:rPr lang="de-DE" b="0" i="0" dirty="0">
                <a:effectLst/>
                <a:latin typeface="Arial" panose="020B0604020202020204" pitchFamily="34" charset="0"/>
              </a:rPr>
            </a:br>
            <a:br>
              <a:rPr lang="de-DE" b="0" i="0" dirty="0">
                <a:effectLst/>
                <a:latin typeface="Arial" panose="020B0604020202020204" pitchFamily="34" charset="0"/>
              </a:rPr>
            </a:br>
            <a:r>
              <a:rPr lang="de-DE" b="0" i="0" dirty="0">
                <a:effectLst/>
                <a:latin typeface="Arial" panose="020B0604020202020204" pitchFamily="34" charset="0"/>
              </a:rPr>
              <a:t>Der Verein, seine Amtsträger und Mitarbeiter bekennen sich zu den </a:t>
            </a:r>
            <a:br>
              <a:rPr lang="de-DE" dirty="0"/>
            </a:br>
            <a:r>
              <a:rPr lang="de-DE" b="0" i="0" dirty="0">
                <a:effectLst/>
                <a:latin typeface="Arial" panose="020B0604020202020204" pitchFamily="34" charset="0"/>
              </a:rPr>
              <a:t>Grundsätzen eines umfassenden Kinder- und Jugendschutzes und treten </a:t>
            </a:r>
            <a:br>
              <a:rPr lang="de-DE" dirty="0"/>
            </a:br>
            <a:r>
              <a:rPr lang="de-DE" b="0" i="0" dirty="0">
                <a:effectLst/>
                <a:latin typeface="Arial" panose="020B0604020202020204" pitchFamily="34" charset="0"/>
              </a:rPr>
              <a:t>für die körperliche, seelische und sexuelle Unversehrtheit und </a:t>
            </a:r>
            <a:br>
              <a:rPr lang="de-DE" dirty="0"/>
            </a:br>
            <a:r>
              <a:rPr lang="de-DE" b="0" i="0" dirty="0">
                <a:effectLst/>
                <a:latin typeface="Arial" panose="020B0604020202020204" pitchFamily="34" charset="0"/>
              </a:rPr>
              <a:t>Selbstbestimmung der anvertrauten Kinder und Jugendlichen ein. Der </a:t>
            </a:r>
            <a:br>
              <a:rPr lang="de-DE" dirty="0"/>
            </a:br>
            <a:r>
              <a:rPr lang="de-DE" b="0" i="0" dirty="0">
                <a:effectLst/>
                <a:latin typeface="Arial" panose="020B0604020202020204" pitchFamily="34" charset="0"/>
              </a:rPr>
              <a:t>Verein, seine Amtsträger und Mitarbeiter pflegen eine </a:t>
            </a:r>
            <a:br>
              <a:rPr lang="de-DE" dirty="0"/>
            </a:br>
            <a:r>
              <a:rPr lang="de-DE" b="0" i="0" dirty="0">
                <a:effectLst/>
                <a:latin typeface="Arial" panose="020B0604020202020204" pitchFamily="34" charset="0"/>
              </a:rPr>
              <a:t>Aufmerksamkeitskultur und führen regelmäßig Präventionsmaßnahmen </a:t>
            </a:r>
            <a:br>
              <a:rPr lang="de-DE" dirty="0"/>
            </a:br>
            <a:r>
              <a:rPr lang="de-DE" b="0" i="0" dirty="0">
                <a:effectLst/>
                <a:latin typeface="Arial" panose="020B0604020202020204" pitchFamily="34" charset="0"/>
              </a:rPr>
              <a:t>zum Schutz von Kindern und Jugendlicher vor sexualisierter Gewalt im </a:t>
            </a:r>
            <a:br>
              <a:rPr lang="de-DE" dirty="0"/>
            </a:br>
            <a:r>
              <a:rPr lang="de-DE" b="0" i="0" dirty="0">
                <a:effectLst/>
                <a:latin typeface="Arial" panose="020B0604020202020204" pitchFamily="34" charset="0"/>
              </a:rPr>
              <a:t>Sport durch.</a:t>
            </a:r>
            <a:endParaRPr lang="de-DE" dirty="0"/>
          </a:p>
        </p:txBody>
      </p:sp>
      <p:sp>
        <p:nvSpPr>
          <p:cNvPr id="7" name="Textfeld 6"/>
          <p:cNvSpPr txBox="1"/>
          <p:nvPr/>
        </p:nvSpPr>
        <p:spPr>
          <a:xfrm>
            <a:off x="2987824" y="1490495"/>
            <a:ext cx="3255058" cy="1077218"/>
          </a:xfrm>
          <a:prstGeom prst="rect">
            <a:avLst/>
          </a:prstGeom>
          <a:noFill/>
        </p:spPr>
        <p:txBody>
          <a:bodyPr wrap="none" rtlCol="0">
            <a:spAutoFit/>
          </a:bodyPr>
          <a:lstStyle/>
          <a:p>
            <a:r>
              <a:rPr lang="de-DE" sz="3200" dirty="0"/>
              <a:t>Satzungsänderung</a:t>
            </a:r>
          </a:p>
          <a:p>
            <a:endParaRPr lang="de-DE" sz="3200" dirty="0"/>
          </a:p>
        </p:txBody>
      </p:sp>
    </p:spTree>
    <p:extLst>
      <p:ext uri="{BB962C8B-B14F-4D97-AF65-F5344CB8AC3E}">
        <p14:creationId xmlns:p14="http://schemas.microsoft.com/office/powerpoint/2010/main" val="261604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Informationen für Eltern</a:t>
            </a:r>
          </a:p>
        </p:txBody>
      </p:sp>
      <p:sp>
        <p:nvSpPr>
          <p:cNvPr id="4" name="Foliennummernplatzhalter 3"/>
          <p:cNvSpPr>
            <a:spLocks noGrp="1"/>
          </p:cNvSpPr>
          <p:nvPr>
            <p:ph type="sldNum" sz="quarter" idx="12"/>
          </p:nvPr>
        </p:nvSpPr>
        <p:spPr/>
        <p:txBody>
          <a:bodyPr/>
          <a:lstStyle/>
          <a:p>
            <a:fld id="{6C6AE60A-B69C-4790-82F7-3882EDF23186}" type="slidenum">
              <a:rPr lang="de-DE" smtClean="0"/>
              <a:t>9</a:t>
            </a:fld>
            <a:endParaRPr lang="de-DE"/>
          </a:p>
        </p:txBody>
      </p:sp>
      <p:pic>
        <p:nvPicPr>
          <p:cNvPr id="5" name="Picture 2" descr="C:\Users\Julia\Documents\ATV\Briefbogen\emblem-ro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6209928"/>
            <a:ext cx="683568" cy="648072"/>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uppieren 30"/>
          <p:cNvGrpSpPr/>
          <p:nvPr/>
        </p:nvGrpSpPr>
        <p:grpSpPr>
          <a:xfrm>
            <a:off x="8532440" y="1556792"/>
            <a:ext cx="558316" cy="576064"/>
            <a:chOff x="710715" y="2022534"/>
            <a:chExt cx="3033801" cy="3033801"/>
          </a:xfrm>
        </p:grpSpPr>
        <p:sp>
          <p:nvSpPr>
            <p:cNvPr id="32" name="Ellipse 31"/>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3"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3" action="ppaction://hlinksldjump"/>
                </a:rPr>
                <a:t>Kinder</a:t>
              </a:r>
              <a:endParaRPr lang="de-DE" sz="1000" b="1" kern="1200" dirty="0">
                <a:latin typeface="+mj-lt"/>
              </a:endParaRPr>
            </a:p>
          </p:txBody>
        </p:sp>
      </p:grpSp>
      <p:grpSp>
        <p:nvGrpSpPr>
          <p:cNvPr id="34" name="Gruppieren 33"/>
          <p:cNvGrpSpPr/>
          <p:nvPr/>
        </p:nvGrpSpPr>
        <p:grpSpPr>
          <a:xfrm>
            <a:off x="8532440" y="2636912"/>
            <a:ext cx="558316" cy="576064"/>
            <a:chOff x="710715" y="2022534"/>
            <a:chExt cx="3033801" cy="3033801"/>
          </a:xfrm>
        </p:grpSpPr>
        <p:sp>
          <p:nvSpPr>
            <p:cNvPr id="35" name="Ellipse 34"/>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6" name="Ellipse 8"/>
            <p:cNvSpPr txBox="1"/>
            <p:nvPr/>
          </p:nvSpPr>
          <p:spPr>
            <a:xfrm>
              <a:off x="984048" y="2378934"/>
              <a:ext cx="2704347" cy="16685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4" action="ppaction://hlinksldjump"/>
                </a:rPr>
                <a:t>Eltern</a:t>
              </a:r>
              <a:endParaRPr lang="de-DE" sz="1000" b="1" kern="1200" dirty="0">
                <a:latin typeface="+mj-lt"/>
              </a:endParaRPr>
            </a:p>
          </p:txBody>
        </p:sp>
      </p:grpSp>
      <p:grpSp>
        <p:nvGrpSpPr>
          <p:cNvPr id="37" name="Gruppieren 36"/>
          <p:cNvGrpSpPr/>
          <p:nvPr/>
        </p:nvGrpSpPr>
        <p:grpSpPr>
          <a:xfrm>
            <a:off x="8532440" y="3667336"/>
            <a:ext cx="558316" cy="625760"/>
            <a:chOff x="710715" y="1760813"/>
            <a:chExt cx="3033801" cy="3295522"/>
          </a:xfrm>
        </p:grpSpPr>
        <p:sp>
          <p:nvSpPr>
            <p:cNvPr id="38" name="Ellipse 37"/>
            <p:cNvSpPr/>
            <p:nvPr/>
          </p:nvSpPr>
          <p:spPr>
            <a:xfrm>
              <a:off x="710715" y="2022534"/>
              <a:ext cx="3033801" cy="303380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de-DE"/>
            </a:p>
          </p:txBody>
        </p:sp>
        <p:sp>
          <p:nvSpPr>
            <p:cNvPr id="39" name="Ellipse 8"/>
            <p:cNvSpPr txBox="1"/>
            <p:nvPr/>
          </p:nvSpPr>
          <p:spPr>
            <a:xfrm>
              <a:off x="984048" y="1760813"/>
              <a:ext cx="2704347" cy="26545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1000" b="1" kern="1200" dirty="0">
                  <a:latin typeface="+mj-lt"/>
                </a:rPr>
                <a:t>          </a:t>
              </a:r>
              <a:r>
                <a:rPr lang="de-DE" sz="1000" b="1" kern="1200" dirty="0">
                  <a:latin typeface="+mj-lt"/>
                  <a:hlinkClick r:id="rId5" action="ppaction://hlinksldjump"/>
                </a:rPr>
                <a:t>ÜL/</a:t>
              </a:r>
            </a:p>
            <a:p>
              <a:pPr lvl="0" algn="ctr" defTabSz="889000">
                <a:lnSpc>
                  <a:spcPct val="90000"/>
                </a:lnSpc>
                <a:spcBef>
                  <a:spcPct val="0"/>
                </a:spcBef>
                <a:spcAft>
                  <a:spcPct val="35000"/>
                </a:spcAft>
              </a:pPr>
              <a:r>
                <a:rPr lang="de-DE" sz="1000" b="1" kern="1200" dirty="0">
                  <a:latin typeface="+mj-lt"/>
                  <a:hlinkClick r:id="rId5" action="ppaction://hlinksldjump"/>
                </a:rPr>
                <a:t>Trainer</a:t>
              </a:r>
              <a:endParaRPr lang="de-DE" sz="1000" b="1" kern="1200" dirty="0">
                <a:latin typeface="+mj-lt"/>
              </a:endParaRPr>
            </a:p>
          </p:txBody>
        </p:sp>
      </p:grpSp>
      <p:sp>
        <p:nvSpPr>
          <p:cNvPr id="40" name="Textfeld 39"/>
          <p:cNvSpPr txBox="1"/>
          <p:nvPr/>
        </p:nvSpPr>
        <p:spPr>
          <a:xfrm>
            <a:off x="35496" y="6525344"/>
            <a:ext cx="3384376" cy="307777"/>
          </a:xfrm>
          <a:prstGeom prst="rect">
            <a:avLst/>
          </a:prstGeom>
          <a:noFill/>
        </p:spPr>
        <p:txBody>
          <a:bodyPr wrap="square" rtlCol="0">
            <a:spAutoFit/>
          </a:bodyPr>
          <a:lstStyle/>
          <a:p>
            <a:r>
              <a:rPr lang="de-DE" sz="1400" dirty="0">
                <a:latin typeface="+mj-lt"/>
              </a:rPr>
              <a:t>ATV Dorstfeld 1878 e.V. - Kinderschutz </a:t>
            </a:r>
          </a:p>
        </p:txBody>
      </p:sp>
      <p:sp>
        <p:nvSpPr>
          <p:cNvPr id="7" name="Textfeld 6"/>
          <p:cNvSpPr txBox="1"/>
          <p:nvPr/>
        </p:nvSpPr>
        <p:spPr>
          <a:xfrm>
            <a:off x="2987824" y="1115838"/>
            <a:ext cx="2138919" cy="584775"/>
          </a:xfrm>
          <a:prstGeom prst="rect">
            <a:avLst/>
          </a:prstGeom>
          <a:noFill/>
        </p:spPr>
        <p:txBody>
          <a:bodyPr wrap="none" rtlCol="0">
            <a:spAutoFit/>
          </a:bodyPr>
          <a:lstStyle/>
          <a:p>
            <a:r>
              <a:rPr lang="de-DE" sz="3200" dirty="0"/>
              <a:t>Ehrenkodex</a:t>
            </a:r>
          </a:p>
        </p:txBody>
      </p:sp>
      <p:sp>
        <p:nvSpPr>
          <p:cNvPr id="6" name="Rechteck 5"/>
          <p:cNvSpPr/>
          <p:nvPr/>
        </p:nvSpPr>
        <p:spPr>
          <a:xfrm>
            <a:off x="179512" y="2018268"/>
            <a:ext cx="2336327" cy="2769989"/>
          </a:xfrm>
          <a:prstGeom prst="rect">
            <a:avLst/>
          </a:prstGeom>
        </p:spPr>
        <p:txBody>
          <a:bodyPr wrap="square">
            <a:spAutoFit/>
          </a:bodyPr>
          <a:lstStyle/>
          <a:p>
            <a:endParaRPr lang="de-DE" sz="1200" dirty="0">
              <a:solidFill>
                <a:srgbClr val="000000"/>
              </a:solidFill>
              <a:latin typeface="Corbel" panose="020B0503020204020204" pitchFamily="34" charset="0"/>
            </a:endParaRPr>
          </a:p>
          <a:p>
            <a:r>
              <a:rPr lang="de-DE" dirty="0">
                <a:latin typeface="Corbel" panose="020B0503020204020204" pitchFamily="34" charset="0"/>
              </a:rPr>
              <a:t>Der Ehrenkodex ist von allen Trainerinnen, Trainern, Übungsleiterinnen, Übungsleitern, Vorstandsmitgliedern und Mitarbeitern des Vereins zu unterschreiben. </a:t>
            </a:r>
            <a:endParaRPr lang="de-DE" dirty="0"/>
          </a:p>
        </p:txBody>
      </p:sp>
      <p:pic>
        <p:nvPicPr>
          <p:cNvPr id="9" name="Grafik 8">
            <a:extLst>
              <a:ext uri="{FF2B5EF4-FFF2-40B4-BE49-F238E27FC236}">
                <a16:creationId xmlns:a16="http://schemas.microsoft.com/office/drawing/2014/main" id="{E0AA033C-7D85-CDBD-CE28-26575CE315B2}"/>
              </a:ext>
            </a:extLst>
          </p:cNvPr>
          <p:cNvPicPr>
            <a:picLocks noChangeAspect="1"/>
          </p:cNvPicPr>
          <p:nvPr/>
        </p:nvPicPr>
        <p:blipFill>
          <a:blip r:embed="rId6"/>
          <a:stretch>
            <a:fillRect/>
          </a:stretch>
        </p:blipFill>
        <p:spPr>
          <a:xfrm>
            <a:off x="3203849" y="1624466"/>
            <a:ext cx="4652876" cy="5184309"/>
          </a:xfrm>
          <a:prstGeom prst="rect">
            <a:avLst/>
          </a:prstGeom>
        </p:spPr>
      </p:pic>
    </p:spTree>
    <p:extLst>
      <p:ext uri="{BB962C8B-B14F-4D97-AF65-F5344CB8AC3E}">
        <p14:creationId xmlns:p14="http://schemas.microsoft.com/office/powerpoint/2010/main" val="1224999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ähe">
  <a:themeElements>
    <a:clrScheme name="Näh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äh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0</TotalTime>
  <Words>706</Words>
  <Application>Microsoft Office PowerPoint</Application>
  <PresentationFormat>Bildschirmpräsentation (4:3)</PresentationFormat>
  <Paragraphs>163</Paragraphs>
  <Slides>14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Cambria</vt:lpstr>
      <vt:lpstr>Corbel</vt:lpstr>
      <vt:lpstr>Nähe</vt:lpstr>
      <vt:lpstr>Kinderschutz</vt:lpstr>
      <vt:lpstr>Informationen für…</vt:lpstr>
      <vt:lpstr>Informationen für Kinder</vt:lpstr>
      <vt:lpstr>Informationen für Kinder</vt:lpstr>
      <vt:lpstr>Informationen für Kinder</vt:lpstr>
      <vt:lpstr>Informationen für Eltern</vt:lpstr>
      <vt:lpstr>Informationen für Eltern</vt:lpstr>
      <vt:lpstr>Informationen für Eltern</vt:lpstr>
      <vt:lpstr>Informationen für Eltern</vt:lpstr>
      <vt:lpstr>Informationen für Eltern</vt:lpstr>
      <vt:lpstr>Informationen für Eltern</vt:lpstr>
      <vt:lpstr>Informationen für ÜL/Trainer</vt:lpstr>
      <vt:lpstr>Informationen für ÜL/Trainer</vt:lpstr>
      <vt:lpstr>Informationen für alle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Herzlichen Willkommen zur Jahreshauptversammlung der Tennisabteilung 2019</dc:title>
  <dc:creator>Julia</dc:creator>
  <cp:lastModifiedBy>Admin</cp:lastModifiedBy>
  <cp:revision>53</cp:revision>
  <dcterms:created xsi:type="dcterms:W3CDTF">2019-03-09T06:22:34Z</dcterms:created>
  <dcterms:modified xsi:type="dcterms:W3CDTF">2023-09-18T14:30:01Z</dcterms:modified>
</cp:coreProperties>
</file>