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9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05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66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90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11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64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6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40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21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6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59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5A37C-A0D3-4025-B80C-3267067836AF}" type="datetimeFigureOut">
              <a:rPr lang="de-DE" smtClean="0"/>
              <a:t>17.09.2023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47329-5A9D-4515-9264-851CAEA6A5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93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EDEA3BE0-507F-4364-8C30-8F060B86CBAC}"/>
              </a:ext>
            </a:extLst>
          </p:cNvPr>
          <p:cNvSpPr/>
          <p:nvPr/>
        </p:nvSpPr>
        <p:spPr>
          <a:xfrm>
            <a:off x="236503" y="6281437"/>
            <a:ext cx="6643637" cy="38875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AF3F0B7-6A31-4860-B424-4D75CFBFDAF0}"/>
              </a:ext>
            </a:extLst>
          </p:cNvPr>
          <p:cNvSpPr/>
          <p:nvPr/>
        </p:nvSpPr>
        <p:spPr>
          <a:xfrm>
            <a:off x="246371" y="2476098"/>
            <a:ext cx="6621497" cy="37167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159C740A-ADAE-43A1-BD87-B8A3DA503C04}"/>
              </a:ext>
            </a:extLst>
          </p:cNvPr>
          <p:cNvSpPr/>
          <p:nvPr/>
        </p:nvSpPr>
        <p:spPr>
          <a:xfrm>
            <a:off x="0" y="2476098"/>
            <a:ext cx="404326" cy="37167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Wahrnehmen und dokumentieren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A189262-DD10-4271-9578-E7BB3CF3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84" y="257878"/>
            <a:ext cx="5915025" cy="476301"/>
          </a:xfrm>
          <a:noFill/>
          <a:ln w="12700">
            <a:noFill/>
          </a:ln>
        </p:spPr>
        <p:txBody>
          <a:bodyPr>
            <a:normAutofit fontScale="90000"/>
          </a:bodyPr>
          <a:lstStyle/>
          <a:p>
            <a:r>
              <a:rPr lang="de-DE" dirty="0"/>
              <a:t>Was tun?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8BC2B5BA-F517-42A8-A1F1-2FFFDCEA7510}"/>
              </a:ext>
            </a:extLst>
          </p:cNvPr>
          <p:cNvSpPr/>
          <p:nvPr/>
        </p:nvSpPr>
        <p:spPr>
          <a:xfrm>
            <a:off x="2533649" y="1294145"/>
            <a:ext cx="1790700" cy="9332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Ein/e Trainer*in </a:t>
            </a:r>
            <a:r>
              <a:rPr lang="de-DE" sz="1200" b="1" dirty="0">
                <a:solidFill>
                  <a:schemeClr val="tx1"/>
                </a:solidFill>
              </a:rPr>
              <a:t>erfährt </a:t>
            </a:r>
            <a:r>
              <a:rPr lang="de-DE" sz="1200" dirty="0">
                <a:solidFill>
                  <a:schemeClr val="tx1"/>
                </a:solidFill>
              </a:rPr>
              <a:t> von einem sexuellen Übergriff. Betroffene*r berichtet.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E91ABEF-455D-4DE3-9133-93CB6751F00F}"/>
              </a:ext>
            </a:extLst>
          </p:cNvPr>
          <p:cNvSpPr/>
          <p:nvPr/>
        </p:nvSpPr>
        <p:spPr>
          <a:xfrm>
            <a:off x="2753401" y="602008"/>
            <a:ext cx="1351198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Was liegt vor?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03CD3117-3B5D-428F-A92D-ADACDBC53375}"/>
              </a:ext>
            </a:extLst>
          </p:cNvPr>
          <p:cNvSpPr/>
          <p:nvPr/>
        </p:nvSpPr>
        <p:spPr>
          <a:xfrm>
            <a:off x="552450" y="1294145"/>
            <a:ext cx="1790700" cy="9332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Ein/e Trainer*in </a:t>
            </a:r>
            <a:r>
              <a:rPr lang="de-DE" sz="1600" b="1" dirty="0">
                <a:solidFill>
                  <a:schemeClr val="tx1"/>
                </a:solidFill>
              </a:rPr>
              <a:t>vermutet</a:t>
            </a:r>
            <a:r>
              <a:rPr lang="de-DE" sz="1600" dirty="0">
                <a:solidFill>
                  <a:schemeClr val="tx1"/>
                </a:solidFill>
              </a:rPr>
              <a:t> einen sexuellen Übergriff.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CF1EB71D-3B3C-444C-9D63-5F61EC52280E}"/>
              </a:ext>
            </a:extLst>
          </p:cNvPr>
          <p:cNvSpPr/>
          <p:nvPr/>
        </p:nvSpPr>
        <p:spPr>
          <a:xfrm>
            <a:off x="4479204" y="1294145"/>
            <a:ext cx="1790700" cy="9332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Ein/e Trainer*in </a:t>
            </a:r>
            <a:r>
              <a:rPr lang="de-DE" sz="1600" b="1" dirty="0">
                <a:solidFill>
                  <a:schemeClr val="tx1"/>
                </a:solidFill>
              </a:rPr>
              <a:t>beobachtet</a:t>
            </a:r>
            <a:r>
              <a:rPr lang="de-DE" sz="1600" dirty="0">
                <a:solidFill>
                  <a:schemeClr val="tx1"/>
                </a:solidFill>
              </a:rPr>
              <a:t> einen sexuellen Übergriff.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8961B044-6D0F-4542-92DA-C093FF5C7EF3}"/>
              </a:ext>
            </a:extLst>
          </p:cNvPr>
          <p:cNvSpPr/>
          <p:nvPr/>
        </p:nvSpPr>
        <p:spPr>
          <a:xfrm>
            <a:off x="552450" y="2571479"/>
            <a:ext cx="1790700" cy="24258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Ruhe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100" dirty="0">
                <a:solidFill>
                  <a:schemeClr val="tx1"/>
                </a:solidFill>
              </a:rPr>
              <a:t>bewahren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Eigene </a:t>
            </a:r>
            <a:r>
              <a:rPr lang="de-DE" sz="1100" dirty="0" err="1">
                <a:solidFill>
                  <a:schemeClr val="tx1"/>
                </a:solidFill>
              </a:rPr>
              <a:t>Wahrnehmun</a:t>
            </a:r>
            <a:r>
              <a:rPr lang="de-DE" sz="1100" dirty="0">
                <a:solidFill>
                  <a:schemeClr val="tx1"/>
                </a:solidFill>
              </a:rPr>
              <a:t>-gen ernst nehmen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Beobachtungen protokollieren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Keine direkte Konfrontation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Verhalten des betroffenen jungen Menschen beobachten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Keine eigenen Ermittlungen vornehmen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73A88CD7-52D5-45DC-B63D-097084C64F79}"/>
              </a:ext>
            </a:extLst>
          </p:cNvPr>
          <p:cNvSpPr/>
          <p:nvPr/>
        </p:nvSpPr>
        <p:spPr>
          <a:xfrm>
            <a:off x="552450" y="6363240"/>
            <a:ext cx="1790700" cy="28501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Sich mit einer Person des eigenen Vertrauens (z.B. Kolleg*innen des Teams) besprechen, ob die Wahrnehmungen geteilt werden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Keine Befragung der/ des Betroffenen und der/des Tatverdächtigten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Kontaktaufnahme zum/r </a:t>
            </a:r>
            <a:r>
              <a:rPr lang="de-DE" sz="1100" dirty="0" err="1">
                <a:solidFill>
                  <a:schemeClr val="tx1"/>
                </a:solidFill>
              </a:rPr>
              <a:t>Präventionsbe</a:t>
            </a:r>
            <a:r>
              <a:rPr lang="de-DE" sz="1100" dirty="0">
                <a:solidFill>
                  <a:schemeClr val="tx1"/>
                </a:solidFill>
              </a:rPr>
              <a:t>-aufragten des Vereins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Regeln für Umgang mit Informationen festlegen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D2597AC6-E51A-4A51-8B5F-1156BBE96ABA}"/>
              </a:ext>
            </a:extLst>
          </p:cNvPr>
          <p:cNvSpPr/>
          <p:nvPr/>
        </p:nvSpPr>
        <p:spPr>
          <a:xfrm>
            <a:off x="1171575" y="9369026"/>
            <a:ext cx="1171575" cy="723900"/>
          </a:xfrm>
          <a:prstGeom prst="roundRect">
            <a:avLst>
              <a:gd name="adj" fmla="val 24562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Verdacht lässt sich nicht ausräumen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A76918FE-6F46-45B9-BA08-1176CD5062CF}"/>
              </a:ext>
            </a:extLst>
          </p:cNvPr>
          <p:cNvSpPr/>
          <p:nvPr/>
        </p:nvSpPr>
        <p:spPr>
          <a:xfrm>
            <a:off x="557211" y="10373583"/>
            <a:ext cx="5712693" cy="12850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Information des 1. und 2. Vereinsvorsitzenden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Bestimmung der Form externer Beratung (anonyme Beratung Jugendamt)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Maßnahmen zum Schutz der/des Betroffenen und der übergriffigen Person treffen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Ggf. Erziehungsbevollmächtigte informieren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Gesammelte Informationen weiterleiten an Vorstand und ggf. Jugendamt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Einschaltung des Jugendamtes bzw. der Strafverfolgungsbehörden erfolgt durch den Vorstand nach einer externen Fachberatung</a:t>
            </a:r>
          </a:p>
          <a:p>
            <a:pPr>
              <a:spcBef>
                <a:spcPts val="600"/>
              </a:spcBef>
            </a:pPr>
            <a:r>
              <a:rPr lang="de-DE" sz="1100" b="1" dirty="0">
                <a:solidFill>
                  <a:schemeClr val="tx1"/>
                </a:solidFill>
              </a:rPr>
              <a:t>Ansprechpartner des Vereins ATV Dorstfeld:  Kaja: 0176 8170 7426, Daniel: 0176 7068 6655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EBF4A3C2-D91E-4739-AB0E-E707CA087FA4}"/>
              </a:ext>
            </a:extLst>
          </p:cNvPr>
          <p:cNvSpPr/>
          <p:nvPr/>
        </p:nvSpPr>
        <p:spPr>
          <a:xfrm>
            <a:off x="2533573" y="6363240"/>
            <a:ext cx="3736331" cy="15123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Bei schwerwiegenden Übergriffen oder akuter Wiederholungsgefahr: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Für (äußere) Sicherheit der/des Betroffenen sorgen</a:t>
            </a:r>
          </a:p>
          <a:p>
            <a:endParaRPr lang="de-DE" sz="1000" dirty="0">
              <a:solidFill>
                <a:schemeClr val="tx1"/>
              </a:solidFill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Keine Befragung der/des Tatverdächtigten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Kontaktaufnahme zum/r Präventionsbeauftragten des Vereins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Regeln für Umgang mit Informationen festlegen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145B264C-5540-4A8A-A65F-823AA5528368}"/>
              </a:ext>
            </a:extLst>
          </p:cNvPr>
          <p:cNvSpPr/>
          <p:nvPr/>
        </p:nvSpPr>
        <p:spPr>
          <a:xfrm>
            <a:off x="4479204" y="2571478"/>
            <a:ext cx="1790700" cy="15339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Direktes Eingreifen und gleichzeitig Ruhe bewahren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Bestimmt den sexuellen Übergriff stoppen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Beobachtungen und ei-genes Eingreifen proto-</a:t>
            </a:r>
            <a:r>
              <a:rPr lang="de-DE" sz="1100">
                <a:solidFill>
                  <a:schemeClr val="tx1"/>
                </a:solidFill>
              </a:rPr>
              <a:t>kollieren</a:t>
            </a:r>
            <a:endParaRPr lang="de-DE" sz="1100" dirty="0">
              <a:solidFill>
                <a:schemeClr val="tx1"/>
              </a:solidFill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89C7E1C6-5135-4C9A-8093-DD8D6F0D1111}"/>
              </a:ext>
            </a:extLst>
          </p:cNvPr>
          <p:cNvSpPr/>
          <p:nvPr/>
        </p:nvSpPr>
        <p:spPr>
          <a:xfrm>
            <a:off x="2533573" y="2568167"/>
            <a:ext cx="1790700" cy="35141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Ruhe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100" dirty="0">
                <a:solidFill>
                  <a:schemeClr val="tx1"/>
                </a:solidFill>
              </a:rPr>
              <a:t>bewahren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Zuhören, nicht nachbohren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Betroffener Person glauben und ernst nehmen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Keine Mitschuld geben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Beobachtungen protokollieren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Keine unhaltbaren Versprechungen oder Zusagen abgeben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Deutlich machen, dass Sie sich Hilfe und Unterstützung holen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Versichern, dass das Gespräch vertraulich behandelt wird und nichts ohne Absprache unternommen wird</a:t>
            </a:r>
          </a:p>
        </p:txBody>
      </p:sp>
      <p:sp>
        <p:nvSpPr>
          <p:cNvPr id="19" name="Pfeil: nach oben gebogen 18">
            <a:extLst>
              <a:ext uri="{FF2B5EF4-FFF2-40B4-BE49-F238E27FC236}">
                <a16:creationId xmlns:a16="http://schemas.microsoft.com/office/drawing/2014/main" id="{08631F09-5F49-41D9-ADF8-3A81D33B2C0F}"/>
              </a:ext>
            </a:extLst>
          </p:cNvPr>
          <p:cNvSpPr/>
          <p:nvPr/>
        </p:nvSpPr>
        <p:spPr>
          <a:xfrm flipV="1">
            <a:off x="4104599" y="714059"/>
            <a:ext cx="1440000" cy="574953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Pfeil: nach oben gebogen 19">
            <a:extLst>
              <a:ext uri="{FF2B5EF4-FFF2-40B4-BE49-F238E27FC236}">
                <a16:creationId xmlns:a16="http://schemas.microsoft.com/office/drawing/2014/main" id="{89C4821B-64A5-4305-B4CC-C57B01945272}"/>
              </a:ext>
            </a:extLst>
          </p:cNvPr>
          <p:cNvSpPr/>
          <p:nvPr/>
        </p:nvSpPr>
        <p:spPr>
          <a:xfrm flipH="1" flipV="1">
            <a:off x="1313399" y="695994"/>
            <a:ext cx="1440000" cy="574953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2B3168D6-4346-4231-B617-32B12018BBA7}"/>
              </a:ext>
            </a:extLst>
          </p:cNvPr>
          <p:cNvSpPr/>
          <p:nvPr/>
        </p:nvSpPr>
        <p:spPr>
          <a:xfrm rot="5400000">
            <a:off x="3264214" y="978670"/>
            <a:ext cx="329569" cy="2962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FCFBD424-8E54-45CE-888B-5073A12775DB}"/>
              </a:ext>
            </a:extLst>
          </p:cNvPr>
          <p:cNvSpPr/>
          <p:nvPr/>
        </p:nvSpPr>
        <p:spPr>
          <a:xfrm rot="5400000">
            <a:off x="1288338" y="2242769"/>
            <a:ext cx="329569" cy="2962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de-DE"/>
          </a:p>
        </p:txBody>
      </p:sp>
      <p:sp>
        <p:nvSpPr>
          <p:cNvPr id="23" name="Pfeil: nach rechts 22">
            <a:extLst>
              <a:ext uri="{FF2B5EF4-FFF2-40B4-BE49-F238E27FC236}">
                <a16:creationId xmlns:a16="http://schemas.microsoft.com/office/drawing/2014/main" id="{11B898D9-A02F-4735-B6F4-768B675CB73B}"/>
              </a:ext>
            </a:extLst>
          </p:cNvPr>
          <p:cNvSpPr/>
          <p:nvPr/>
        </p:nvSpPr>
        <p:spPr>
          <a:xfrm rot="5400000">
            <a:off x="3264139" y="2242769"/>
            <a:ext cx="329569" cy="2962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de-DE"/>
          </a:p>
        </p:txBody>
      </p:sp>
      <p:sp>
        <p:nvSpPr>
          <p:cNvPr id="24" name="Pfeil: nach rechts 23">
            <a:extLst>
              <a:ext uri="{FF2B5EF4-FFF2-40B4-BE49-F238E27FC236}">
                <a16:creationId xmlns:a16="http://schemas.microsoft.com/office/drawing/2014/main" id="{67B1DC83-B83B-4C6B-AD18-5F1A348E9BB7}"/>
              </a:ext>
            </a:extLst>
          </p:cNvPr>
          <p:cNvSpPr/>
          <p:nvPr/>
        </p:nvSpPr>
        <p:spPr>
          <a:xfrm rot="5400000">
            <a:off x="5231689" y="2242769"/>
            <a:ext cx="329569" cy="2962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de-DE"/>
          </a:p>
        </p:txBody>
      </p:sp>
      <p:sp>
        <p:nvSpPr>
          <p:cNvPr id="27" name="Pfeil: nach rechts 26">
            <a:extLst>
              <a:ext uri="{FF2B5EF4-FFF2-40B4-BE49-F238E27FC236}">
                <a16:creationId xmlns:a16="http://schemas.microsoft.com/office/drawing/2014/main" id="{7053535F-17DE-4A3B-B1F4-64E8A5FDA98B}"/>
              </a:ext>
            </a:extLst>
          </p:cNvPr>
          <p:cNvSpPr/>
          <p:nvPr/>
        </p:nvSpPr>
        <p:spPr>
          <a:xfrm rot="5400000">
            <a:off x="5255993" y="6074638"/>
            <a:ext cx="280962" cy="2962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de-DE"/>
          </a:p>
        </p:txBody>
      </p:sp>
      <p:sp>
        <p:nvSpPr>
          <p:cNvPr id="28" name="Pfeil: nach rechts 27">
            <a:extLst>
              <a:ext uri="{FF2B5EF4-FFF2-40B4-BE49-F238E27FC236}">
                <a16:creationId xmlns:a16="http://schemas.microsoft.com/office/drawing/2014/main" id="{CDE6D8F6-091D-4053-9311-EE67BD56200B}"/>
              </a:ext>
            </a:extLst>
          </p:cNvPr>
          <p:cNvSpPr/>
          <p:nvPr/>
        </p:nvSpPr>
        <p:spPr>
          <a:xfrm rot="5400000">
            <a:off x="3288443" y="6074638"/>
            <a:ext cx="280959" cy="2962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de-DE"/>
          </a:p>
        </p:txBody>
      </p:sp>
      <p:sp>
        <p:nvSpPr>
          <p:cNvPr id="29" name="Pfeil: nach rechts 28">
            <a:extLst>
              <a:ext uri="{FF2B5EF4-FFF2-40B4-BE49-F238E27FC236}">
                <a16:creationId xmlns:a16="http://schemas.microsoft.com/office/drawing/2014/main" id="{B5C2A912-21DB-4EDF-B7F8-EB0F9AB95D3E}"/>
              </a:ext>
            </a:extLst>
          </p:cNvPr>
          <p:cNvSpPr/>
          <p:nvPr/>
        </p:nvSpPr>
        <p:spPr>
          <a:xfrm rot="5400000">
            <a:off x="772722" y="5540039"/>
            <a:ext cx="1350156" cy="2962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de-DE"/>
          </a:p>
        </p:txBody>
      </p:sp>
      <p:sp>
        <p:nvSpPr>
          <p:cNvPr id="31" name="Pfeil: nach oben gebogen 30">
            <a:extLst>
              <a:ext uri="{FF2B5EF4-FFF2-40B4-BE49-F238E27FC236}">
                <a16:creationId xmlns:a16="http://schemas.microsoft.com/office/drawing/2014/main" id="{5F6DCB7C-233B-4395-961F-FC00B09E548C}"/>
              </a:ext>
            </a:extLst>
          </p:cNvPr>
          <p:cNvSpPr/>
          <p:nvPr/>
        </p:nvSpPr>
        <p:spPr>
          <a:xfrm rot="16200000" flipH="1" flipV="1">
            <a:off x="649034" y="9350473"/>
            <a:ext cx="664080" cy="381001"/>
          </a:xfrm>
          <a:prstGeom prst="bentUpArrow">
            <a:avLst>
              <a:gd name="adj1" fmla="val 40000"/>
              <a:gd name="adj2" fmla="val 38750"/>
              <a:gd name="adj3" fmla="val 32500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2" name="Pfeil: nach rechts 31">
            <a:extLst>
              <a:ext uri="{FF2B5EF4-FFF2-40B4-BE49-F238E27FC236}">
                <a16:creationId xmlns:a16="http://schemas.microsoft.com/office/drawing/2014/main" id="{86D79BD4-29D4-49AB-99AF-ACCCABAF2886}"/>
              </a:ext>
            </a:extLst>
          </p:cNvPr>
          <p:cNvSpPr/>
          <p:nvPr/>
        </p:nvSpPr>
        <p:spPr>
          <a:xfrm rot="5400000">
            <a:off x="3081810" y="8970157"/>
            <a:ext cx="2484922" cy="2962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de-DE"/>
          </a:p>
        </p:txBody>
      </p:sp>
      <p:sp>
        <p:nvSpPr>
          <p:cNvPr id="33" name="Pfeil: nach rechts 32">
            <a:extLst>
              <a:ext uri="{FF2B5EF4-FFF2-40B4-BE49-F238E27FC236}">
                <a16:creationId xmlns:a16="http://schemas.microsoft.com/office/drawing/2014/main" id="{05DAC94D-0C26-4555-9D74-DE3F7335B34C}"/>
              </a:ext>
            </a:extLst>
          </p:cNvPr>
          <p:cNvSpPr/>
          <p:nvPr/>
        </p:nvSpPr>
        <p:spPr>
          <a:xfrm rot="5400000">
            <a:off x="1625496" y="10080754"/>
            <a:ext cx="263732" cy="2962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de-DE"/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B0BD66C0-22C3-43D7-8E92-48CFF4025B61}"/>
              </a:ext>
            </a:extLst>
          </p:cNvPr>
          <p:cNvSpPr/>
          <p:nvPr/>
        </p:nvSpPr>
        <p:spPr>
          <a:xfrm>
            <a:off x="4472398" y="5344312"/>
            <a:ext cx="1790700" cy="7379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1"/>
                </a:solidFill>
              </a:rPr>
              <a:t>Ggf. Beweismittel sicherstellen (z.B. Körperflüssigkeiten, Fotos, E-Mails)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35" name="Pfeil: nach rechts 34">
            <a:extLst>
              <a:ext uri="{FF2B5EF4-FFF2-40B4-BE49-F238E27FC236}">
                <a16:creationId xmlns:a16="http://schemas.microsoft.com/office/drawing/2014/main" id="{5D5EBD8D-CF5E-492F-A0EC-1AD3AF9D5E1D}"/>
              </a:ext>
            </a:extLst>
          </p:cNvPr>
          <p:cNvSpPr/>
          <p:nvPr/>
        </p:nvSpPr>
        <p:spPr>
          <a:xfrm rot="5400000">
            <a:off x="4777019" y="4576733"/>
            <a:ext cx="1238907" cy="2962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de-DE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549AA4EC-1572-4D11-8E0E-214CF1729936}"/>
              </a:ext>
            </a:extLst>
          </p:cNvPr>
          <p:cNvSpPr/>
          <p:nvPr/>
        </p:nvSpPr>
        <p:spPr>
          <a:xfrm>
            <a:off x="0" y="6278746"/>
            <a:ext cx="381003" cy="3888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Besonnen handeln</a:t>
            </a:r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62C8D872-6118-464A-8028-ED2C6D14AF6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309" y="93082"/>
            <a:ext cx="507048" cy="463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582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316</Words>
  <Application>Microsoft Office PowerPoint</Application>
  <PresentationFormat>Breitbild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Was tun?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tun?</dc:title>
  <dc:creator>homann ah</dc:creator>
  <cp:lastModifiedBy>Admin</cp:lastModifiedBy>
  <cp:revision>23</cp:revision>
  <cp:lastPrinted>2019-06-23T19:23:51Z</cp:lastPrinted>
  <dcterms:created xsi:type="dcterms:W3CDTF">2019-06-23T17:31:35Z</dcterms:created>
  <dcterms:modified xsi:type="dcterms:W3CDTF">2023-09-17T17:06:49Z</dcterms:modified>
</cp:coreProperties>
</file>